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0507-E23E-492A-8514-0F0E7B07BF7C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AD036-A804-4A95-A371-25B6FF51B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046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0507-E23E-492A-8514-0F0E7B07BF7C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AD036-A804-4A95-A371-25B6FF51B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516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0507-E23E-492A-8514-0F0E7B07BF7C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AD036-A804-4A95-A371-25B6FF51B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392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0507-E23E-492A-8514-0F0E7B07BF7C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AD036-A804-4A95-A371-25B6FF51B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14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0507-E23E-492A-8514-0F0E7B07BF7C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AD036-A804-4A95-A371-25B6FF51B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055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0507-E23E-492A-8514-0F0E7B07BF7C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AD036-A804-4A95-A371-25B6FF51B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637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0507-E23E-492A-8514-0F0E7B07BF7C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AD036-A804-4A95-A371-25B6FF51B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727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0507-E23E-492A-8514-0F0E7B07BF7C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AD036-A804-4A95-A371-25B6FF51B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300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0507-E23E-492A-8514-0F0E7B07BF7C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AD036-A804-4A95-A371-25B6FF51B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156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0507-E23E-492A-8514-0F0E7B07BF7C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AD036-A804-4A95-A371-25B6FF51B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469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0507-E23E-492A-8514-0F0E7B07BF7C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AD036-A804-4A95-A371-25B6FF51B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35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50507-E23E-492A-8514-0F0E7B07BF7C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AD036-A804-4A95-A371-25B6FF51B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778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503237"/>
          </a:xfrm>
        </p:spPr>
        <p:txBody>
          <a:bodyPr>
            <a:normAutofit/>
          </a:bodyPr>
          <a:lstStyle/>
          <a:p>
            <a:r>
              <a:rPr lang="ru-RU" sz="2400" b="1" i="1" dirty="0"/>
              <a:t>Нестационарные задачи  теории теплопроводности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298222" y="1829682"/>
                <a:ext cx="9144000" cy="4413073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ru-RU" b="1" dirty="0" smtClean="0"/>
                  <a:t>Задание  </a:t>
                </a:r>
                <a:r>
                  <a:rPr lang="kk-KZ" b="1" dirty="0" smtClean="0"/>
                  <a:t>№</a:t>
                </a:r>
                <a:r>
                  <a:rPr lang="ru-RU" b="1" dirty="0" smtClean="0"/>
                  <a:t>1:        </a:t>
                </a:r>
                <a:r>
                  <a:rPr lang="en-US" b="1" dirty="0" smtClean="0"/>
                  <a:t>           </a:t>
                </a:r>
                <a:r>
                  <a:rPr lang="ru-RU" b="1" dirty="0" smtClean="0"/>
                  <a:t> </a:t>
                </a:r>
                <a:r>
                  <a:rPr lang="kk-KZ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b="1" i="1">
                            <a:latin typeface="Cambria Math"/>
                          </a:rPr>
                          <m:t>𝝏</m:t>
                        </m:r>
                        <m:r>
                          <a:rPr lang="kk-KZ" b="1" i="1">
                            <a:latin typeface="Cambria Math"/>
                          </a:rPr>
                          <m:t>𝑻</m:t>
                        </m:r>
                      </m:num>
                      <m:den>
                        <m:r>
                          <a:rPr lang="kk-KZ" b="1" i="1">
                            <a:latin typeface="Cambria Math"/>
                          </a:rPr>
                          <m:t>𝝏</m:t>
                        </m:r>
                        <m:r>
                          <a:rPr lang="kk-KZ" b="1" i="1">
                            <a:latin typeface="Cambria Math"/>
                          </a:rPr>
                          <m:t>𝒕</m:t>
                        </m:r>
                      </m:den>
                    </m:f>
                    <m:r>
                      <a:rPr lang="kk-KZ" b="1" i="1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k-KZ" b="1" i="1">
                                <a:latin typeface="Cambria Math"/>
                              </a:rPr>
                              <m:t>𝝏</m:t>
                            </m:r>
                          </m:e>
                          <m:sup>
                            <m:r>
                              <a:rPr lang="kk-KZ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kk-KZ" b="1" i="1">
                            <a:latin typeface="Cambria Math"/>
                          </a:rPr>
                          <m:t>𝑻</m:t>
                        </m:r>
                      </m:num>
                      <m:den>
                        <m:r>
                          <a:rPr lang="kk-KZ" b="1" i="1">
                            <a:latin typeface="Cambria Math"/>
                          </a:rPr>
                          <m:t>𝝏</m:t>
                        </m:r>
                        <m:sSup>
                          <m:sSup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k-KZ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kk-KZ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kk-KZ" b="1" dirty="0" smtClean="0"/>
                  <a:t>;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kk-KZ" b="1" dirty="0" smtClean="0"/>
              </a:p>
              <a:p>
                <a:pPr algn="just"/>
                <a:r>
                  <a:rPr lang="kk-KZ" b="1" dirty="0"/>
                  <a:t> Мұнда 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kk-KZ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b="1" i="1">
                            <a:latin typeface="Cambria Math"/>
                          </a:rPr>
                          <m:t>𝝀</m:t>
                        </m:r>
                      </m:num>
                      <m:den>
                        <m:r>
                          <a:rPr lang="kk-KZ" b="1" i="1">
                            <a:latin typeface="Cambria Math"/>
                          </a:rPr>
                          <m:t>𝑪</m:t>
                        </m:r>
                        <m:r>
                          <a:rPr lang="kk-KZ" b="1" i="1">
                            <a:latin typeface="Cambria Math"/>
                          </a:rPr>
                          <m:t>𝝆</m:t>
                        </m:r>
                      </m:den>
                    </m:f>
                    <m:r>
                      <a:rPr lang="kk-KZ" b="1" i="1">
                        <a:latin typeface="Cambria Math"/>
                      </a:rPr>
                      <m:t>−</m:t>
                    </m:r>
                  </m:oMath>
                </a14:m>
                <a:r>
                  <a:rPr lang="kk-KZ" b="1" dirty="0"/>
                  <a:t> температура өткізгіштік коэффициент, Өлшем бірлікиері:</a:t>
                </a:r>
                <a14:m>
                  <m:oMath xmlns:m="http://schemas.openxmlformats.org/officeDocument/2006/math">
                    <m:r>
                      <a:rPr lang="kk-KZ" b="1" i="1">
                        <a:latin typeface="Cambria Math"/>
                      </a:rPr>
                      <m:t>𝒂</m:t>
                    </m:r>
                    <m:r>
                      <a:rPr lang="kk-KZ" b="1" i="1">
                        <a:latin typeface="Cambria Math"/>
                      </a:rPr>
                      <m:t>=</m:t>
                    </m:r>
                    <m:r>
                      <a:rPr lang="kk-KZ" b="1" i="1">
                        <a:latin typeface="Cambria Math"/>
                      </a:rPr>
                      <m:t>𝟏</m:t>
                    </m:r>
                    <m:d>
                      <m:dPr>
                        <m:begChr m:val="["/>
                        <m:endChr m:val="]"/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RU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kk-KZ" b="1" i="1">
                                    <a:latin typeface="Cambria Math"/>
                                  </a:rPr>
                                  <m:t>м</m:t>
                                </m:r>
                              </m:e>
                              <m:sup>
                                <m:r>
                                  <a:rPr lang="kk-KZ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kk-KZ" b="1" i="1">
                                <a:latin typeface="Cambria Math"/>
                              </a:rPr>
                              <m:t>с</m:t>
                            </m:r>
                          </m:den>
                        </m:f>
                      </m:e>
                    </m:d>
                  </m:oMath>
                </a14:m>
                <a:r>
                  <a:rPr lang="kk-KZ" b="1" dirty="0"/>
                  <a:t>;   </a:t>
                </a:r>
                <a14:m>
                  <m:oMath xmlns:m="http://schemas.openxmlformats.org/officeDocument/2006/math">
                    <m:r>
                      <a:rPr lang="kk-KZ" b="1" i="1">
                        <a:latin typeface="Cambria Math"/>
                      </a:rPr>
                      <m:t>𝝀</m:t>
                    </m:r>
                    <m:r>
                      <a:rPr lang="kk-KZ" b="1" i="1">
                        <a:latin typeface="Cambria Math"/>
                      </a:rPr>
                      <m:t>=</m:t>
                    </m:r>
                    <m:r>
                      <a:rPr lang="kk-KZ" b="1" i="1">
                        <a:latin typeface="Cambria Math"/>
                      </a:rPr>
                      <m:t>𝟏</m:t>
                    </m:r>
                    <m:d>
                      <m:dPr>
                        <m:begChr m:val="["/>
                        <m:endChr m:val="]"/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kk-KZ" b="1" i="1">
                                <a:latin typeface="Cambria Math"/>
                              </a:rPr>
                              <m:t>Вт</m:t>
                            </m:r>
                          </m:num>
                          <m:den>
                            <m:r>
                              <a:rPr lang="kk-KZ" b="1" i="1">
                                <a:latin typeface="Cambria Math"/>
                              </a:rPr>
                              <m:t>м К</m:t>
                            </m:r>
                          </m:den>
                        </m:f>
                      </m:e>
                    </m:d>
                  </m:oMath>
                </a14:m>
                <a:r>
                  <a:rPr lang="kk-KZ" b="1" dirty="0"/>
                  <a:t>;     </a:t>
                </a:r>
                <a14:m>
                  <m:oMath xmlns:m="http://schemas.openxmlformats.org/officeDocument/2006/math">
                    <m:r>
                      <a:rPr lang="kk-KZ" b="1" i="1">
                        <a:latin typeface="Cambria Math"/>
                      </a:rPr>
                      <m:t>𝑪</m:t>
                    </m:r>
                    <m:r>
                      <a:rPr lang="kk-KZ" b="1" i="1">
                        <a:latin typeface="Cambria Math"/>
                      </a:rPr>
                      <m:t>=</m:t>
                    </m:r>
                    <m:r>
                      <a:rPr lang="kk-KZ" b="1" i="1">
                        <a:latin typeface="Cambria Math"/>
                      </a:rPr>
                      <m:t>𝟏</m:t>
                    </m:r>
                    <m:d>
                      <m:dPr>
                        <m:begChr m:val="["/>
                        <m:endChr m:val="]"/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kk-KZ" b="1" i="1">
                                <a:latin typeface="Cambria Math"/>
                              </a:rPr>
                              <m:t>дж</m:t>
                            </m:r>
                          </m:num>
                          <m:den>
                            <m:r>
                              <a:rPr lang="kk-KZ" b="1" i="1">
                                <a:latin typeface="Cambria Math"/>
                              </a:rPr>
                              <m:t>кг К</m:t>
                            </m:r>
                          </m:den>
                        </m:f>
                      </m:e>
                    </m:d>
                  </m:oMath>
                </a14:m>
                <a:r>
                  <a:rPr lang="kk-KZ" b="1" dirty="0"/>
                  <a:t>;   </a:t>
                </a:r>
                <a14:m>
                  <m:oMath xmlns:m="http://schemas.openxmlformats.org/officeDocument/2006/math">
                    <m:r>
                      <a:rPr lang="kk-KZ" b="1" i="1">
                        <a:latin typeface="Cambria Math"/>
                      </a:rPr>
                      <m:t>𝝆</m:t>
                    </m:r>
                    <m:r>
                      <a:rPr lang="kk-KZ" b="1" i="1">
                        <a:latin typeface="Cambria Math"/>
                      </a:rPr>
                      <m:t>=</m:t>
                    </m:r>
                    <m:r>
                      <a:rPr lang="kk-KZ" b="1" i="1">
                        <a:latin typeface="Cambria Math"/>
                      </a:rPr>
                      <m:t>𝟏</m:t>
                    </m:r>
                    <m:d>
                      <m:dPr>
                        <m:begChr m:val="["/>
                        <m:endChr m:val="]"/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kk-KZ" b="1" i="1">
                                <a:latin typeface="Cambria Math"/>
                              </a:rPr>
                              <m:t>кг</m:t>
                            </m:r>
                          </m:num>
                          <m:den>
                            <m:sSup>
                              <m:sSupPr>
                                <m:ctrlPr>
                                  <a:rPr lang="ru-RU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kk-KZ" b="1" i="1">
                                    <a:latin typeface="Cambria Math"/>
                                  </a:rPr>
                                  <m:t>м</m:t>
                                </m:r>
                              </m:e>
                              <m:sup>
                                <m:r>
                                  <a:rPr lang="kk-KZ" b="1" i="1">
                                    <a:latin typeface="Cambria Math"/>
                                  </a:rPr>
                                  <m:t>𝟑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kk-KZ" b="1" i="1">
                        <a:latin typeface="Cambria Math"/>
                      </a:rPr>
                      <m:t>.</m:t>
                    </m:r>
                  </m:oMath>
                </a14:m>
                <a:endParaRPr lang="ru-RU" b="1" dirty="0"/>
              </a:p>
              <a:p>
                <a:pPr algn="just"/>
                <a:r>
                  <a:rPr lang="kk-KZ" b="1" dirty="0"/>
                  <a:t>Өлшемсіз шамаларды келесі түрде алайық:</a:t>
                </a:r>
                <a:endParaRPr lang="ru-RU" b="1" dirty="0"/>
              </a:p>
              <a:p>
                <a:pPr algn="just"/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k-KZ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kk-KZ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kk-KZ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b="1" i="1">
                            <a:latin typeface="Cambria Math"/>
                          </a:rPr>
                          <m:t>𝒙</m:t>
                        </m:r>
                      </m:num>
                      <m:den>
                        <m:r>
                          <a:rPr lang="kk-KZ" b="1" i="1">
                            <a:latin typeface="Cambria Math"/>
                          </a:rPr>
                          <m:t>𝑳</m:t>
                        </m:r>
                      </m:den>
                    </m:f>
                    <m:r>
                      <a:rPr lang="kk-KZ" b="1" i="1">
                        <a:latin typeface="Cambria Math"/>
                      </a:rPr>
                      <m:t>,   </m:t>
                    </m:r>
                    <m:sSup>
                      <m:sSup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k-KZ" b="1" i="1">
                            <a:latin typeface="Cambria Math"/>
                          </a:rPr>
                          <m:t>𝒕</m:t>
                        </m:r>
                      </m:e>
                      <m:sup>
                        <m:r>
                          <a:rPr lang="kk-KZ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kk-KZ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b="1" i="1" smtClean="0">
                            <a:latin typeface="Cambria Math"/>
                          </a:rPr>
                          <m:t>𝒕</m:t>
                        </m:r>
                      </m:num>
                      <m:den>
                        <m:sSub>
                          <m:sSubPr>
                            <m:ctrlPr>
                              <a:rPr lang="kk-KZ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k-KZ" b="1" i="1">
                                <a:latin typeface="Cambria Math"/>
                              </a:rPr>
                              <m:t>𝒕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kk-KZ" b="1" i="1">
                        <a:latin typeface="Cambria Math"/>
                      </a:rPr>
                      <m:t>,</m:t>
                    </m:r>
                  </m:oMath>
                </a14:m>
                <a:r>
                  <a:rPr lang="kk-KZ" b="1" dirty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kk-KZ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kk-KZ" b="1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kk-KZ" b="1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kk-KZ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k-KZ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kk-KZ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kk-KZ" b="1" i="1">
                            <a:latin typeface="Cambria Math"/>
                          </a:rPr>
                          <m:t>𝑳</m:t>
                        </m:r>
                      </m:den>
                    </m:f>
                  </m:oMath>
                </a14:m>
                <a:r>
                  <a:rPr lang="kk-KZ" b="1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k-KZ" b="1" i="1">
                            <a:latin typeface="Cambria Math"/>
                          </a:rPr>
                          <m:t>𝑻</m:t>
                        </m:r>
                      </m:e>
                      <m:sup>
                        <m:r>
                          <a:rPr lang="kk-KZ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kk-KZ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b="1" i="1">
                            <a:latin typeface="Cambria Math"/>
                          </a:rPr>
                          <m:t>𝑻</m:t>
                        </m:r>
                      </m:num>
                      <m:den>
                        <m:sSub>
                          <m:sSub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k-KZ" b="1" i="1">
                                <a:latin typeface="Cambria Math"/>
                              </a:rPr>
                              <m:t>𝑻</m:t>
                            </m:r>
                          </m:e>
                          <m:sub>
                            <m:r>
                              <a:rPr lang="kk-KZ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kk-KZ" b="1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kk-KZ" b="1" i="1"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kk-KZ" b="1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kk-KZ" b="1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kk-KZ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k-KZ" b="1" i="1"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kk-KZ" b="1" i="1">
                            <a:latin typeface="Cambria Math"/>
                          </a:rPr>
                          <m:t>𝟎</m:t>
                        </m:r>
                      </m:sub>
                    </m:sSub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b="1" i="1">
                            <a:latin typeface="Cambria Math"/>
                          </a:rPr>
                          <m:t>𝑳</m:t>
                        </m:r>
                      </m:num>
                      <m:den>
                        <m:r>
                          <a:rPr lang="kk-KZ" b="1" i="1">
                            <a:latin typeface="Cambria Math"/>
                          </a:rPr>
                          <m:t>𝝀</m:t>
                        </m:r>
                        <m:sSub>
                          <m:sSub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k-KZ" b="1" i="1">
                                <a:latin typeface="Cambria Math"/>
                              </a:rPr>
                              <m:t>𝑻</m:t>
                            </m:r>
                          </m:e>
                          <m:sub>
                            <m:r>
                              <a:rPr lang="kk-KZ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kk-KZ" b="1" i="1">
                        <a:latin typeface="Cambria Math"/>
                      </a:rPr>
                      <m:t>;</m:t>
                    </m:r>
                  </m:oMath>
                </a14:m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k-KZ" b="1" i="1"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k-KZ" b="1" i="1">
                                <a:latin typeface="Cambria Math"/>
                              </a:rPr>
                              <m:t>𝑳</m:t>
                            </m:r>
                          </m:e>
                          <m:sup>
                            <m:r>
                              <a:rPr lang="kk-KZ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endParaRPr lang="ru-RU" b="1" dirty="0"/>
              </a:p>
              <a:p>
                <a:pPr algn="just"/>
                <a:r>
                  <a:rPr lang="kk-KZ" b="1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b="1" i="1">
                            <a:latin typeface="Cambria Math"/>
                          </a:rPr>
                          <m:t>𝝏</m:t>
                        </m:r>
                      </m:num>
                      <m:den>
                        <m:r>
                          <a:rPr lang="kk-KZ" b="1" i="1">
                            <a:latin typeface="Cambria Math"/>
                          </a:rPr>
                          <m:t>𝝏</m:t>
                        </m:r>
                        <m:r>
                          <a:rPr lang="kk-KZ" b="1" i="1">
                            <a:latin typeface="Cambria Math"/>
                          </a:rPr>
                          <m:t>𝒙</m:t>
                        </m:r>
                      </m:den>
                    </m:f>
                    <m:r>
                      <a:rPr lang="kk-KZ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b="1" i="1">
                            <a:latin typeface="Cambria Math"/>
                          </a:rPr>
                          <m:t>𝝏</m:t>
                        </m:r>
                      </m:num>
                      <m:den>
                        <m:r>
                          <a:rPr lang="kk-KZ" b="1" i="1">
                            <a:latin typeface="Cambria Math"/>
                          </a:rPr>
                          <m:t>𝝏</m:t>
                        </m:r>
                        <m:sSup>
                          <m:sSup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k-KZ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kk-KZ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b="1" i="1">
                            <a:latin typeface="Cambria Math"/>
                          </a:rPr>
                          <m:t>𝝏</m:t>
                        </m:r>
                        <m:sSup>
                          <m:sSup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k-KZ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kk-KZ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kk-KZ" b="1" i="1">
                            <a:latin typeface="Cambria Math"/>
                          </a:rPr>
                          <m:t>𝝏</m:t>
                        </m:r>
                        <m:r>
                          <a:rPr lang="kk-KZ" b="1" i="1">
                            <a:latin typeface="Cambria Math"/>
                          </a:rPr>
                          <m:t>𝒙</m:t>
                        </m:r>
                      </m:den>
                    </m:f>
                    <m:r>
                      <a:rPr lang="kk-KZ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kk-KZ" b="1" i="1">
                            <a:latin typeface="Cambria Math"/>
                          </a:rPr>
                          <m:t>𝑳</m:t>
                        </m:r>
                      </m:den>
                    </m:f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b="1" i="1">
                            <a:latin typeface="Cambria Math"/>
                          </a:rPr>
                          <m:t>𝝏</m:t>
                        </m:r>
                      </m:num>
                      <m:den>
                        <m:r>
                          <a:rPr lang="kk-KZ" b="1" i="1">
                            <a:latin typeface="Cambria Math"/>
                          </a:rPr>
                          <m:t>𝝏</m:t>
                        </m:r>
                        <m:sSup>
                          <m:sSup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k-KZ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kk-KZ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kk-KZ" b="1" dirty="0"/>
                  <a:t>;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b="1" i="1">
                            <a:latin typeface="Cambria Math"/>
                          </a:rPr>
                          <m:t>𝝏</m:t>
                        </m:r>
                      </m:num>
                      <m:den>
                        <m:r>
                          <a:rPr lang="kk-KZ" b="1" i="1">
                            <a:latin typeface="Cambria Math"/>
                          </a:rPr>
                          <m:t>𝝏</m:t>
                        </m:r>
                        <m:r>
                          <a:rPr lang="kk-KZ" b="1" i="1">
                            <a:latin typeface="Cambria Math"/>
                          </a:rPr>
                          <m:t>𝒕</m:t>
                        </m:r>
                      </m:den>
                    </m:f>
                    <m:r>
                      <a:rPr lang="kk-KZ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b="1" i="1">
                            <a:latin typeface="Cambria Math"/>
                          </a:rPr>
                          <m:t>𝝏</m:t>
                        </m:r>
                      </m:num>
                      <m:den>
                        <m:r>
                          <a:rPr lang="kk-KZ" b="1" i="1">
                            <a:latin typeface="Cambria Math"/>
                          </a:rPr>
                          <m:t>𝝏</m:t>
                        </m:r>
                        <m:sSup>
                          <m:sSup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k-KZ" b="1" i="1">
                                <a:latin typeface="Cambria Math"/>
                              </a:rPr>
                              <m:t>𝒕</m:t>
                            </m:r>
                          </m:e>
                          <m:sup>
                            <m:r>
                              <a:rPr lang="kk-KZ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b="1" i="1">
                            <a:latin typeface="Cambria Math"/>
                          </a:rPr>
                          <m:t>𝝏</m:t>
                        </m:r>
                        <m:sSup>
                          <m:sSup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k-KZ" b="1" i="1">
                                <a:latin typeface="Cambria Math"/>
                              </a:rPr>
                              <m:t>𝒕</m:t>
                            </m:r>
                          </m:e>
                          <m:sup>
                            <m:r>
                              <a:rPr lang="kk-KZ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kk-KZ" b="1" i="1">
                            <a:latin typeface="Cambria Math"/>
                          </a:rPr>
                          <m:t>𝝏</m:t>
                        </m:r>
                        <m:r>
                          <a:rPr lang="kk-KZ" b="1" i="1">
                            <a:latin typeface="Cambria Math"/>
                          </a:rPr>
                          <m:t>𝒕</m:t>
                        </m:r>
                      </m:den>
                    </m:f>
                    <m:r>
                      <a:rPr lang="kk-KZ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kk-KZ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kk-KZ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k-KZ" b="1" i="1">
                                <a:latin typeface="Cambria Math"/>
                              </a:rPr>
                              <m:t>𝒕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b="1" i="1">
                            <a:latin typeface="Cambria Math"/>
                          </a:rPr>
                          <m:t>𝝏</m:t>
                        </m:r>
                      </m:num>
                      <m:den>
                        <m:r>
                          <a:rPr lang="kk-KZ" b="1" i="1">
                            <a:latin typeface="Cambria Math"/>
                          </a:rPr>
                          <m:t>𝝏</m:t>
                        </m:r>
                        <m:sSup>
                          <m:sSup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k-KZ" b="1" i="1">
                                <a:latin typeface="Cambria Math"/>
                              </a:rPr>
                              <m:t>𝒕</m:t>
                            </m:r>
                          </m:e>
                          <m:sup>
                            <m:r>
                              <a:rPr lang="kk-KZ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kk-KZ" b="1" dirty="0"/>
                  <a:t>;     </a:t>
                </a:r>
                <a:endParaRPr lang="ru-RU" b="1" dirty="0"/>
              </a:p>
              <a:p>
                <a:pPr algn="just"/>
                <a:r>
                  <a:rPr lang="kk-KZ" b="1" dirty="0"/>
                  <a:t>     Өлшемсіз шамалар бойынша жазылған жылу теңдеуі</a:t>
                </a:r>
                <a:endParaRPr lang="ru-RU" dirty="0"/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298222" y="1829682"/>
                <a:ext cx="9144000" cy="4413073"/>
              </a:xfrm>
              <a:blipFill>
                <a:blip r:embed="rId2"/>
                <a:stretch>
                  <a:fillRect l="-1067" r="-1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1028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778933" y="792802"/>
                <a:ext cx="10814756" cy="4655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Дифференцирование в (19) по времени дает</a:t>
                </a:r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r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𝝏</m:t>
                            </m:r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𝝉</m:t>
                            </m:r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𝝏𝝉</m:t>
                            </m:r>
                          </m:den>
                        </m:f>
                      </m:e>
                    </m:d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ru-RU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𝝉</m:t>
                        </m:r>
                      </m:den>
                    </m:f>
                    <m:d>
                      <m:dPr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               </a:t>
                </a:r>
                <a:r>
                  <a:rPr lang="ru-RU" sz="24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</a:t>
                </a: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(21)</a:t>
                </a:r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ru-RU" sz="24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Подставляя </a:t>
                </a: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(19), (20) и (21) в уравнение (17),  </a:t>
                </a:r>
                <a:r>
                  <a:rPr lang="ru-RU" sz="24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получим</a:t>
                </a:r>
              </a:p>
              <a:p>
                <a:pPr algn="r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ru-RU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𝝉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С</m:t>
                        </m:r>
                      </m:e>
                    </m:d>
                    <m:d>
                      <m:dPr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</m:d>
                    <m:d>
                      <m:dPr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begChr m:val="{"/>
                            <m:endChr m:val="}"/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begChr m:val="{"/>
                            <m:endChr m:val="}"/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begChr m:val="{"/>
                        <m:endChr m:val="}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𝒋</m:t>
                            </m:r>
                          </m:sub>
                        </m:sSub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𝒋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24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(</a:t>
                </a: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22)</a:t>
                </a:r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ru-RU" sz="24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Уравнение </a:t>
                </a: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(22)является исходным для получения различных конечно-разностных схем.</a:t>
                </a:r>
                <a:endParaRPr lang="ru-RU" sz="2400" b="1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933" y="792802"/>
                <a:ext cx="10814756" cy="4655570"/>
              </a:xfrm>
              <a:prstGeom prst="rect">
                <a:avLst/>
              </a:prstGeom>
              <a:blipFill>
                <a:blip r:embed="rId2"/>
                <a:stretch>
                  <a:fillRect l="-902" t="-524" r="-846" b="-13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1894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51556" y="1074990"/>
                <a:ext cx="11356622" cy="45475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Центральная разностная схема первого порядка получается из (22) при </a:t>
                </a:r>
                <a:endParaRPr lang="ru-RU" sz="24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𝝉</m:t>
                    </m:r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𝝉</m:t>
                    </m:r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тогда    получим</a:t>
                </a:r>
                <a:endParaRPr lang="ru-RU" sz="24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∆</m:t>
                            </m:r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𝝉</m:t>
                            </m:r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С</m:t>
                            </m:r>
                          </m:e>
                        </m:d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𝑲</m:t>
                            </m:r>
                          </m:e>
                        </m:d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𝒋</m:t>
                            </m:r>
                          </m:sub>
                        </m:sSub>
                      </m:e>
                    </m:d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∆</m:t>
                            </m:r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𝝉</m:t>
                            </m:r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С</m:t>
                            </m:r>
                          </m:e>
                        </m:d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𝑲</m:t>
                            </m:r>
                          </m:e>
                        </m:d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               (23)</a:t>
                </a:r>
                <a:endParaRPr lang="ru-RU" sz="24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Левая разностная схема первого порядка получается из (22) при </a:t>
                </a:r>
                <a14:m>
                  <m:oMath xmlns:m="http://schemas.openxmlformats.org/officeDocument/2006/math"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𝝉</m:t>
                    </m:r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имеет вид</a:t>
                </a:r>
                <a:endParaRPr lang="ru-RU" sz="24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𝝉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С</m:t>
                        </m:r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𝒋</m:t>
                            </m:r>
                          </m:sub>
                        </m:sSub>
                      </m:e>
                    </m:d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∆</m:t>
                            </m:r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𝝉</m:t>
                            </m:r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С</m:t>
                            </m:r>
                          </m:e>
                        </m:d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𝑲</m:t>
                            </m:r>
                          </m:e>
                        </m:d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begChr m:val="{"/>
                        <m:endChr m:val="}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                                             </a:t>
                </a:r>
                <a:r>
                  <a:rPr 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(24)</a:t>
                </a:r>
                <a:endParaRPr lang="ru-RU" sz="24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Например, правая разностная схема первого порядка получается из (22) при </a:t>
                </a:r>
                <a14:m>
                  <m:oMath xmlns:m="http://schemas.openxmlformats.org/officeDocument/2006/math"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𝝉</m:t>
                    </m:r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=∆</m:t>
                    </m:r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𝝉</m:t>
                    </m:r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имеет вид</a:t>
                </a:r>
                <a:endParaRPr lang="ru-RU" sz="24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∆</m:t>
                            </m:r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𝝉</m:t>
                            </m:r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С</m:t>
                            </m:r>
                          </m:e>
                        </m:d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𝑲</m:t>
                            </m:r>
                          </m:e>
                        </m:d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𝒋</m:t>
                            </m:r>
                          </m:sub>
                        </m:sSub>
                      </m:e>
                    </m:d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𝝉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С</m:t>
                        </m:r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begChr m:val="{"/>
                        <m:endChr m:val="}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𝒋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                                             (25)</a:t>
                </a:r>
                <a:endParaRPr lang="ru-RU" sz="24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56" y="1074990"/>
                <a:ext cx="11356622" cy="4547592"/>
              </a:xfrm>
              <a:prstGeom prst="rect">
                <a:avLst/>
              </a:prstGeom>
              <a:blipFill>
                <a:blip r:embed="rId2"/>
                <a:stretch>
                  <a:fillRect l="-698" t="-536" r="-1449" b="-1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0737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95111" y="899331"/>
                <a:ext cx="10588978" cy="3225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Таким </a:t>
                </a: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образом, решение нестационарной задачи теплопроводности сводится к решению рекуррентной последовательности  стационарных задач на каждом временном слое </a:t>
                </a:r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p>
                    </m:sSup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begChr m:val="{"/>
                        <m:endChr m:val="}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</m:d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     </a:t>
                </a:r>
                <a:r>
                  <a:rPr lang="ru-RU" sz="24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</a:t>
                </a: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(26)</a:t>
                </a:r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где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и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d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матрицы;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</m:d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вектор, конкретный вид которых зависит от используемой конечно-разностной схемы,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111" y="899331"/>
                <a:ext cx="10588978" cy="3225883"/>
              </a:xfrm>
              <a:prstGeom prst="rect">
                <a:avLst/>
              </a:prstGeom>
              <a:blipFill>
                <a:blip r:embed="rId2"/>
                <a:stretch>
                  <a:fillRect l="-921" t="-756" r="-864" b="-11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928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688621" y="182438"/>
                <a:ext cx="10984089" cy="6021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b="1" u="sng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Построим элементную матрицу задачи </a:t>
                </a:r>
                <a:r>
                  <a:rPr lang="kk-KZ" sz="2400" b="1" u="sng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№</a:t>
                </a:r>
                <a:r>
                  <a:rPr lang="ru-RU" sz="2400" b="1" u="sng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   (</a:t>
                </a:r>
                <a:r>
                  <a:rPr lang="ru-RU" sz="2400" b="1" u="sng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 </a:t>
                </a:r>
                <a:r>
                  <a:rPr lang="ru-RU" sz="2400" b="1" u="sng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Сегерлинд</a:t>
                </a:r>
                <a:r>
                  <a:rPr lang="ru-RU" sz="24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u="sng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r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𝝏</m:t>
                            </m:r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num>
                          <m:den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𝝏</m:t>
                            </m:r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den>
                        </m:f>
                      </m:e>
                    </m:d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d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</m:d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                                    (11.10)</a:t>
                </a:r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Вклад каждого элемента в матрицы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</m:d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</m:d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выражается формулами :</a:t>
                </a:r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r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С</m:t>
                            </m:r>
                          </m:e>
                          <m:sup>
                            <m: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sup>
                        </m:sSup>
                      </m:e>
                    </m:d>
                    <m:r>
                      <a:rPr lang="ru-RU" sz="2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𝑵</m:t>
                                    </m:r>
                                  </m:e>
                                  <m:sup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𝒆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𝒆</m:t>
                                </m:r>
                              </m:sup>
                            </m:sSup>
                          </m:e>
                        </m:d>
                        <m: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𝒅𝒙</m:t>
                        </m:r>
                      </m:e>
                    </m:nary>
                    <m:r>
                      <a:rPr lang="ru-RU" sz="2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eqArr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  <m: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𝒅𝒙</m:t>
                        </m:r>
                      </m:e>
                    </m:nary>
                    <m:r>
                      <a:rPr lang="ru-RU" sz="2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eqArrPr>
                              <m:e>
                                <m:sSup>
                                  <m:sSupPr>
                                    <m:ctrlP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ru-RU" sz="20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0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𝑵</m:t>
                                        </m:r>
                                      </m:e>
                                      <m:sub>
                                        <m:r>
                                          <a:rPr lang="ru-RU" sz="20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  <m:e>
                                <m:sSub>
                                  <m:sSubPr>
                                    <m:ctrlP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eqArr>
                            <m: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eqArr>
                              <m:eqArrPr>
                                <m:ctrlP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  <m:e>
                                <m:sSup>
                                  <m:sSupPr>
                                    <m:ctrlP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ru-RU" sz="20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0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𝑵</m:t>
                                        </m:r>
                                      </m:e>
                                      <m:sub>
                                        <m:r>
                                          <a:rPr lang="ru-RU" sz="20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𝒋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eqArr>
                          </m:e>
                        </m:d>
                        <m: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𝒅𝒙</m:t>
                        </m:r>
                        <m: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𝒉</m:t>
                            </m:r>
                          </m:num>
                          <m:den>
                            <m: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   </m:t>
                                </m:r>
                                <m: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    </m:t>
                                </m:r>
                                <m: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eqArr>
                          </m:e>
                        </m:d>
                      </m:e>
                    </m:nary>
                  </m:oMath>
                </a14:m>
                <a:r>
                  <a:rPr lang="ru-RU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       </a:t>
                </a:r>
                <a:r>
                  <a:rPr lang="ru-RU" sz="20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(11.11а)</a:t>
                </a:r>
                <a:endParaRPr lang="ru-RU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r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sup>
                        </m:sSup>
                      </m:e>
                    </m:d>
                    <m:r>
                      <a:rPr lang="ru-RU" sz="2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ru-RU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𝑩</m:t>
                                    </m:r>
                                  </m:e>
                                  <m:sup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𝒆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𝒆</m:t>
                                </m:r>
                              </m:sup>
                            </m:sSup>
                          </m:e>
                        </m:d>
                        <m: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𝒅𝒙</m:t>
                        </m:r>
                      </m:e>
                    </m:nary>
                    <m:r>
                      <a:rPr lang="kk-KZ" sz="2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kk-KZ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𝒉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  </m:t>
                                </m:r>
                                <m:f>
                                  <m:fPr>
                                    <m:ctrlP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𝒉</m:t>
                                    </m:r>
                                  </m:den>
                                </m:f>
                              </m:e>
                            </m:eqArr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𝒉</m:t>
                                </m:r>
                              </m:den>
                            </m:f>
                            <m: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f>
                              <m:fPr>
                                <m:ctrlP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𝒉</m:t>
                                </m:r>
                              </m:den>
                            </m:f>
                          </m:e>
                        </m:d>
                        <m: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𝒅𝒙</m:t>
                        </m:r>
                        <m: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nary>
                          <m:naryPr>
                            <m:limLoc m:val="undOvr"/>
                            <m:ctrlP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sub>
                          <m:sup/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eqArrPr>
                                  <m:e>
                                    <m:f>
                                      <m:fPr>
                                        <m:ctrlPr>
                                          <a:rPr lang="ru-RU" sz="20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20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ru-RU" sz="20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ru-RU" sz="20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𝒉</m:t>
                                            </m:r>
                                          </m:e>
                                          <m:sup>
                                            <m:r>
                                              <a:rPr lang="ru-RU" sz="20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𝟐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   −</m:t>
                                    </m:r>
                                    <m:f>
                                      <m:fPr>
                                        <m:ctrlPr>
                                          <a:rPr lang="ru-RU" sz="20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20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ru-RU" sz="20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ru-RU" sz="20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𝒉</m:t>
                                            </m:r>
                                          </m:e>
                                          <m:sup>
                                            <m:r>
                                              <a:rPr lang="ru-RU" sz="20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𝟐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  <m:e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ru-RU" sz="20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20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ru-RU" sz="20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ru-RU" sz="20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𝒉</m:t>
                                            </m:r>
                                          </m:e>
                                          <m:sup>
                                            <m:r>
                                              <a:rPr lang="ru-RU" sz="20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𝟐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     </m:t>
                                    </m:r>
                                    <m:f>
                                      <m:fPr>
                                        <m:ctrlPr>
                                          <a:rPr lang="ru-RU" sz="20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20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ru-RU" sz="20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ru-RU" sz="20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𝒉</m:t>
                                            </m:r>
                                          </m:e>
                                          <m:sup>
                                            <m:r>
                                              <a:rPr lang="ru-RU" sz="20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𝟐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  <m:e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e>
                            </m:d>
                            <m: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𝒅𝒙</m:t>
                            </m:r>
                            <m: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</m:e>
                        </m:nary>
                      </m:e>
                    </m:nary>
                    <m:f>
                      <m:fPr>
                        <m:ctrlP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𝒉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 −</m:t>
                            </m:r>
                            <m: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    </m:t>
                            </m:r>
                            <m: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:r>
                  <a:rPr lang="ru-RU" sz="20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ru-RU" sz="20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20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11.11б) </a:t>
                </a:r>
                <a:endParaRPr lang="ru-RU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Здесь </a:t>
                </a:r>
                <a14:m>
                  <m:oMath xmlns:m="http://schemas.openxmlformats.org/officeDocument/2006/math">
                    <m:r>
                      <a:rPr lang="ru-RU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ru-RU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sub>
                    </m:sSub>
                    <m:r>
                      <a:rPr lang="ru-RU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ru-RU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длина элемента. Для первой производной в средней точке интервала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</m:sub>
                    </m:sSub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ru-RU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имеем приближенное соотношение </a:t>
                </a:r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r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𝝏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num>
                      <m:den>
                        <m:r>
                          <a:rPr lang="ru-RU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𝝏</m:t>
                        </m:r>
                        <m:r>
                          <a:rPr lang="ru-RU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den>
                    </m:f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𝒋</m:t>
                            </m:r>
                          </m:sub>
                        </m:sSub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num>
                      <m:den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𝝉</m:t>
                        </m:r>
                      </m:den>
                    </m:f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                                       (11.18)</a:t>
                </a:r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21" y="182438"/>
                <a:ext cx="10984089" cy="6021585"/>
              </a:xfrm>
              <a:prstGeom prst="rect">
                <a:avLst/>
              </a:prstGeom>
              <a:blipFill>
                <a:blip r:embed="rId2"/>
                <a:stretch>
                  <a:fillRect l="-888" t="-405" r="-9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135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06399" y="1473144"/>
                <a:ext cx="11311467" cy="3845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Если рассматривать узловые значения как функции времени, то можно записать </a:t>
                </a:r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r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𝝏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ru-RU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d>
                      </m:num>
                      <m:den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𝝏</m:t>
                        </m:r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den>
                    </m:f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̇"/>
                            <m:ctrlPr>
                              <a:rPr lang="ru-RU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𝝉</m:t>
                        </m:r>
                      </m:den>
                    </m:f>
                    <m:d>
                      <m:dPr>
                        <m:ctrlP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ru-RU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ru-RU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ru-RU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                          (11.19)</a:t>
                </a:r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Так как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̇"/>
                            <m:ctrlPr>
                              <a:rPr lang="ru-RU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</m:oMath>
                </a14:m>
                <a:r>
                  <a:rPr lang="ru-RU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вычисляется в средней точке временного интервала, в этой точке также должны быть вычислены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d>
                  </m:oMath>
                </a14:m>
                <a:r>
                  <a:rPr lang="ru-RU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</m:d>
                  </m:oMath>
                </a14:m>
                <a:r>
                  <a:rPr lang="ru-RU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Эти величины определяются по приближенным формулам </a:t>
                </a:r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ru-RU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d>
                      </m:e>
                      <m:sup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ru-RU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ru-RU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ru-RU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ru-RU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</m:e>
                        </m:d>
                      </m:e>
                      <m:sup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ru-RU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ru-RU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ru-RU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    </a:t>
                </a:r>
                <a:r>
                  <a:rPr lang="ru-RU" sz="24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ru-RU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(11.20), (11.21)</a:t>
                </a:r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99" y="1473144"/>
                <a:ext cx="11311467" cy="3845540"/>
              </a:xfrm>
              <a:prstGeom prst="rect">
                <a:avLst/>
              </a:prstGeom>
              <a:blipFill>
                <a:blip r:embed="rId2"/>
                <a:stretch>
                  <a:fillRect l="-863" t="-635" r="-863" b="-7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2730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745067" y="747866"/>
                <a:ext cx="11300178" cy="58649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Подставляя выражения (11.20) - (11.21) в дифференциальное уравнение (11.10), получим соотношение</a:t>
                </a:r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r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ru-RU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𝝉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ru-RU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𝒋</m:t>
                            </m:r>
                          </m:sub>
                        </m:sSub>
                      </m:e>
                    </m:d>
                    <m:r>
                      <a:rPr lang="ru-RU" sz="2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 </m:t>
                    </m:r>
                    <m:f>
                      <m:fPr>
                        <m:ctrlPr>
                          <a:rPr lang="ru-RU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ru-RU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𝝉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ru-RU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ru-RU" sz="2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ru-RU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𝒋</m:t>
                            </m:r>
                          </m:sub>
                        </m:sSub>
                      </m:e>
                    </m:d>
                    <m:r>
                      <a:rPr lang="ru-RU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ru-RU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ru-RU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ru-RU" sz="2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ru-RU" sz="2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</m:d>
                      </m:e>
                      <m:sup>
                        <m:r>
                          <a:rPr lang="ru-RU" sz="2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ru-RU" sz="2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ru-RU" sz="2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ru-RU" sz="20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0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ru-RU" sz="20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ru-RU" sz="20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(11.22)</a:t>
                </a:r>
                <a:endParaRPr lang="ru-RU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ru-RU" sz="24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ru-RU" sz="24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ru-RU" sz="24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en-US" sz="24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en-US" sz="24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000" b="1" dirty="0" smtClean="0"/>
                  <a:t>Рис1. Численное </a:t>
                </a:r>
                <a:r>
                  <a:rPr lang="ru-RU" sz="2000" b="1" dirty="0"/>
                  <a:t>определение первой производной</a:t>
                </a:r>
                <a:r>
                  <a:rPr lang="en-US" sz="2000" b="1" dirty="0"/>
                  <a:t>     </a:t>
                </a:r>
                <a:endParaRPr lang="ru-RU" sz="2000" b="1" dirty="0"/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Которое </a:t>
                </a: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может быть преобразовано к виду</a:t>
                </a:r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r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𝑲</m:t>
                            </m:r>
                          </m:e>
                        </m:d>
                        <m: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2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sz="2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ru-RU" sz="2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∆</m:t>
                            </m:r>
                            <m:r>
                              <a:rPr lang="ru-RU" sz="2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𝝉</m:t>
                            </m:r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</m:d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ru-RU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𝒋</m:t>
                            </m:r>
                          </m:sub>
                        </m:sSub>
                      </m:e>
                    </m:d>
                    <m:r>
                      <a:rPr lang="ru-RU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sz="2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ru-RU" sz="2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∆</m:t>
                            </m:r>
                            <m:r>
                              <a:rPr lang="ru-RU" sz="2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𝝉</m:t>
                            </m:r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</m:d>
                        <m: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𝑲</m:t>
                            </m:r>
                          </m:e>
                        </m:d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ru-RU" sz="2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ru-RU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ru-RU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ru-RU" sz="2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ru-RU" sz="2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</m:d>
                      </m:e>
                      <m:sup>
                        <m:r>
                          <a:rPr lang="ru-RU" sz="2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ru-RU" sz="2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ru-RU" sz="20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(11.23)</a:t>
                </a:r>
                <a:endParaRPr lang="ru-RU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67" y="747866"/>
                <a:ext cx="11300178" cy="5864939"/>
              </a:xfrm>
              <a:prstGeom prst="rect">
                <a:avLst/>
              </a:prstGeom>
              <a:blipFill>
                <a:blip r:embed="rId2"/>
                <a:stretch>
                  <a:fillRect l="-809" t="-416" r="-5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075" y="2619022"/>
            <a:ext cx="4939947" cy="251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85421" y="1161136"/>
                <a:ext cx="11164711" cy="47556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Которое может быть преобразовано к виду</a:t>
                </a:r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r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ru-RU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𝑲</m:t>
                            </m:r>
                          </m:e>
                        </m:d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∆</m:t>
                            </m:r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𝝉</m:t>
                            </m:r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ru-RU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</m:d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𝒋</m:t>
                            </m:r>
                          </m:sub>
                        </m:sSub>
                      </m:e>
                    </m:d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∆</m:t>
                            </m:r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𝝉</m:t>
                            </m:r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ru-RU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</m:d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ru-RU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𝑲</m:t>
                            </m:r>
                          </m:e>
                        </m:d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ru-RU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</m:d>
                      </m:e>
                      <m:sup>
                        <m:r>
                          <a:rPr lang="ru-RU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ru-RU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(11.23)</a:t>
                </a:r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Так как соотношения записаны в средней точке временного интервала, то многие предпочитают вычислять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d>
                      </m:e>
                      <m:sup>
                        <m:r>
                          <a:rPr lang="ru-RU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именно в этой точке. Эти узловые значения могут быть определены путем подстановки результатов, полученных из решения   уравнения (11.23), в (11.20) вместе с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d>
                      </m:e>
                      <m:sub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Это можно также сделать, исключая из уравнения (11.22) с помощью формулы (11.20) члены, содержащие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d>
                      </m:e>
                      <m:sub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Такой способ приводит к уравнению</a:t>
                </a:r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ru-RU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𝑲</m:t>
                            </m:r>
                          </m:e>
                        </m:d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∆</m:t>
                            </m:r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𝝉</m:t>
                            </m:r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ru-RU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</m:d>
                      </m:e>
                    </m:d>
                    <m:sSup>
                      <m:sSupPr>
                        <m:ctrlPr>
                          <a:rPr lang="ru-RU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d>
                      </m:e>
                      <m:sup>
                        <m:r>
                          <a:rPr lang="ru-RU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ru-RU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𝝉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  <m:sSub>
                      <m:sSubPr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d>
                      </m:e>
                      <m:sub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ru-RU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</m:d>
                      </m:e>
                      <m:sup>
                        <m:r>
                          <a:rPr lang="ru-RU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                      (11.24)</a:t>
                </a:r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21" y="1161136"/>
                <a:ext cx="11164711" cy="4755661"/>
              </a:xfrm>
              <a:prstGeom prst="rect">
                <a:avLst/>
              </a:prstGeom>
              <a:blipFill>
                <a:blip r:embed="rId2"/>
                <a:stretch>
                  <a:fillRect l="-874" t="-512" r="-819" b="-1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8278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53155" y="900872"/>
                <a:ext cx="10814755" cy="5032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Независимо от того, используется  формула (11.23) или (11.24), окончательная система уравнений имеет вид</a:t>
                </a:r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</m:d>
                    <m:sSub>
                      <m:sSubPr>
                        <m:ctrlP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ru-RU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d>
                      </m:e>
                      <m:sub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нов</m:t>
                        </m:r>
                      </m:sub>
                    </m:sSub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d>
                    <m:sSub>
                      <m:sSubPr>
                        <m:ctrlP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ru-RU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d>
                      </m:e>
                      <m:sub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стар</m:t>
                        </m:r>
                      </m:sub>
                    </m:sSub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ru-RU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</m:d>
                      </m:e>
                      <m:sub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ru-RU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(11.25)</a:t>
                </a:r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kk-KZ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Матрица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</m:d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является комбинацией матриц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</m:d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зависит от шага по времени </a:t>
                </a:r>
                <a14:m>
                  <m:oMath xmlns:m="http://schemas.openxmlformats.org/officeDocument/2006/math"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𝝉</m:t>
                    </m:r>
                  </m:oMath>
                </a14:m>
                <a:r>
                  <a:rPr lang="ru-RU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Если </a:t>
                </a:r>
                <a14:m>
                  <m:oMath xmlns:m="http://schemas.openxmlformats.org/officeDocument/2006/math"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𝝉</m:t>
                    </m:r>
                  </m:oMath>
                </a14:m>
                <a:r>
                  <a:rPr lang="ru-RU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параметры материала  не зависят от времени или от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d>
                  </m:oMath>
                </a14:m>
                <a:r>
                  <a:rPr lang="ru-RU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то матрица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</m:d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во все моменты времени одинаково. Если </a:t>
                </a:r>
                <a14:m>
                  <m:oMath xmlns:m="http://schemas.openxmlformats.org/officeDocument/2006/math"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𝝉</m:t>
                    </m:r>
                  </m:oMath>
                </a14:m>
                <a:r>
                  <a:rPr lang="ru-RU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или параметры материала изменяются в процессе решения, то матрицу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</m:d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следует вычислять каждый раз заново, проводя суммирование по всем элементам и затем </a:t>
                </a:r>
                <a:r>
                  <a:rPr lang="ru-RU" sz="24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триангуляризацию</a:t>
                </a: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Эта процедура значительно увеличивает объем вычислений, но она неизбежна при переменном  </a:t>
                </a:r>
                <a14:m>
                  <m:oMath xmlns:m="http://schemas.openxmlformats.org/officeDocument/2006/math"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𝝉</m:t>
                    </m:r>
                  </m:oMath>
                </a14:m>
                <a:r>
                  <a:rPr lang="ru-RU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или  в случае, когда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</m:d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т.д. являются функциями температуры.</a:t>
                </a:r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55" y="900872"/>
                <a:ext cx="10814755" cy="5032147"/>
              </a:xfrm>
              <a:prstGeom prst="rect">
                <a:avLst/>
              </a:prstGeom>
              <a:blipFill>
                <a:blip r:embed="rId2"/>
                <a:stretch>
                  <a:fillRect l="-902" t="-485" r="-846" b="-1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9137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17688" y="628030"/>
                <a:ext cx="10927645" cy="5351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Приведем вычисление матрицы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</m:d>
                  </m:oMath>
                </a14:m>
                <a:r>
                  <a:rPr lang="ru-RU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ru-RU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Здесь м</a:t>
                </a:r>
                <a:r>
                  <a:rPr lang="kk-KZ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атрица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</m:d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является комбинацией матриц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</m:d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зависит от шага по времени </a:t>
                </a:r>
                <a14:m>
                  <m:oMath xmlns:m="http://schemas.openxmlformats.org/officeDocument/2006/math"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𝝉</m:t>
                    </m:r>
                  </m:oMath>
                </a14:m>
                <a:r>
                  <a:rPr lang="ru-RU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Шаг по времени  </a:t>
                </a:r>
                <a14:m>
                  <m:oMath xmlns:m="http://schemas.openxmlformats.org/officeDocument/2006/math"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𝝉</m:t>
                    </m:r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𝑬</m:t>
                    </m:r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ru-RU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безразмерное.</a:t>
                </a:r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ru-RU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</m:d>
                      <m:r>
                        <a:rPr lang="ru-RU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𝑲</m:t>
                          </m:r>
                        </m:e>
                      </m:d>
                      <m:r>
                        <a:rPr lang="ru-RU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𝝉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ru-RU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</m:d>
                      <m:r>
                        <a:rPr lang="ru-RU" sz="2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𝒉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 −</m:t>
                              </m:r>
                              <m: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    </m:t>
                              </m:r>
                              <m: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  <m:r>
                        <a:rPr lang="ru-RU" sz="20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f>
                            <m:fPr>
                              <m:ctrlP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𝒉</m:t>
                              </m:r>
                            </m:num>
                            <m:den>
                              <m: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   </m:t>
                                  </m:r>
                                  <m: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  <m:e>
                                  <m: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  <m: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    </m:t>
                                  </m:r>
                                  <m: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</m:eqArr>
                            </m:e>
                          </m:d>
                        </m:num>
                        <m:den>
                          <m: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𝝉</m:t>
                          </m:r>
                        </m:den>
                      </m:f>
                      <m:r>
                        <a:rPr lang="ru-RU" sz="20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  <m: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𝒉</m:t>
                                  </m:r>
                                </m:den>
                              </m:f>
                              <m: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𝒉</m:t>
                                  </m:r>
                                </m:num>
                                <m:den>
                                  <m: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∆</m:t>
                                  </m:r>
                                  <m: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𝝉</m:t>
                                  </m:r>
                                </m:den>
                              </m:f>
                              <m: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   </m:t>
                              </m:r>
                              <m:f>
                                <m:fPr>
                                  <m:ctrlP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𝒉</m:t>
                                  </m:r>
                                </m:num>
                                <m:den>
                                  <m: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  <m: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∆</m:t>
                                  </m:r>
                                  <m: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𝝉</m:t>
                                  </m:r>
                                </m:den>
                              </m:f>
                              <m: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  <m: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𝒉</m:t>
                                  </m:r>
                                </m:den>
                              </m:f>
                            </m:e>
                            <m:e>
                              <m: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𝒉</m:t>
                                  </m:r>
                                </m:num>
                                <m:den>
                                  <m: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  <m: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∆</m:t>
                                  </m:r>
                                  <m: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𝝉</m:t>
                                  </m:r>
                                </m:den>
                              </m:f>
                              <m: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  <m: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𝒉</m:t>
                                  </m:r>
                                </m:den>
                              </m:f>
                              <m: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    </m:t>
                              </m:r>
                              <m:f>
                                <m:fPr>
                                  <m:ctrlP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  <m: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𝒉</m:t>
                                  </m:r>
                                </m:den>
                              </m:f>
                              <m: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𝒉</m:t>
                                  </m:r>
                                </m:num>
                                <m:den>
                                  <m: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∆</m:t>
                                  </m:r>
                                  <m: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𝝉</m:t>
                                  </m:r>
                                </m:den>
                              </m:f>
                              <m: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  <m:r>
                        <a:rPr lang="ru-RU" sz="20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ru-RU" sz="2000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ru-RU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</m:d>
                      <m:r>
                        <a:rPr lang="ru-RU" sz="2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𝝉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ru-RU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ru-RU" sz="2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f>
                            <m:fPr>
                              <m:ctrlPr>
                                <a:rPr lang="ru-RU" sz="2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num>
                            <m:den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ru-RU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    </m:t>
                                  </m:r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e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     </m:t>
                                  </m:r>
                                  <m: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eqArr>
                            </m:e>
                          </m:d>
                        </m:num>
                        <m:den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𝝉</m:t>
                          </m:r>
                        </m:den>
                      </m:f>
                      <m:r>
                        <a:rPr lang="ru-RU" sz="2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num>
                        <m:den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𝝉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ru-RU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  <m:r>
                        <a:rPr lang="ru-RU" sz="2000" b="1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b="1" dirty="0" smtClean="0"/>
              </a:p>
              <a:p>
                <a:endParaRPr lang="ru-RU" sz="2000" dirty="0"/>
              </a:p>
              <a:p>
                <a:r>
                  <a:rPr lang="ru-RU" sz="2400" b="1" dirty="0" smtClean="0"/>
                  <a:t>Здесь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k-KZ" sz="24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kk-KZ" sz="2400" b="1" i="1">
                            <a:latin typeface="Cambria Math" panose="02040503050406030204" pitchFamily="18" charset="0"/>
                          </a:rPr>
                          <m:t>𝒊𝒊</m:t>
                        </m:r>
                      </m:sub>
                    </m:sSub>
                    <m:r>
                      <a:rPr lang="ru-RU" sz="2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𝒉</m:t>
                        </m:r>
                      </m:den>
                    </m:f>
                    <m:r>
                      <a:rPr lang="ru-RU" sz="2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f>
                      <m:f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𝒉</m:t>
                        </m:r>
                      </m:num>
                      <m:den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𝝉</m:t>
                        </m:r>
                      </m:den>
                    </m:f>
                    <m:r>
                      <a:rPr lang="ru-RU" sz="2400" b="1" i="1">
                        <a:latin typeface="Cambria Math" panose="02040503050406030204" pitchFamily="18" charset="0"/>
                      </a:rPr>
                      <m:t>;  </m:t>
                    </m:r>
                    <m:sSub>
                      <m:sSub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k-KZ" sz="24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kk-KZ" sz="2400" b="1" i="1"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ru-RU" sz="2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𝒉</m:t>
                        </m:r>
                      </m:num>
                      <m:den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𝝉</m:t>
                        </m:r>
                      </m:den>
                    </m:f>
                    <m:r>
                      <a:rPr lang="ru-RU" sz="2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𝒉</m:t>
                        </m:r>
                      </m:den>
                    </m:f>
                    <m:r>
                      <a:rPr lang="ru-RU" sz="2400" b="1" i="1">
                        <a:latin typeface="Cambria Math" panose="02040503050406030204" pitchFamily="18" charset="0"/>
                      </a:rPr>
                      <m:t>;   </m:t>
                    </m:r>
                    <m:sSub>
                      <m:sSub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k-KZ" sz="24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kk-KZ" sz="2400" b="1" i="1">
                            <a:latin typeface="Cambria Math" panose="02040503050406030204" pitchFamily="18" charset="0"/>
                          </a:rPr>
                          <m:t>𝒊𝒊</m:t>
                        </m:r>
                      </m:sub>
                    </m:sSub>
                    <m:r>
                      <a:rPr lang="ru-RU" sz="2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k-KZ" sz="24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kk-KZ" sz="2400" b="1" i="1">
                            <a:latin typeface="Cambria Math" panose="02040503050406030204" pitchFamily="18" charset="0"/>
                          </a:rPr>
                          <m:t>𝒋𝒋</m:t>
                        </m:r>
                      </m:sub>
                    </m:sSub>
                  </m:oMath>
                </a14:m>
                <a:r>
                  <a:rPr lang="ru-RU" sz="2400" b="1" dirty="0" smtClean="0"/>
                  <a:t>;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1" i="1" smtClean="0">
                            <a:latin typeface="Cambria Math" panose="02040503050406030204" pitchFamily="18" charset="0"/>
                          </a:rPr>
                          <m:t>                 </m:t>
                        </m:r>
                        <m:r>
                          <a:rPr lang="kk-KZ" sz="2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kk-KZ" sz="2400" b="1" i="1">
                            <a:latin typeface="Cambria Math" panose="02040503050406030204" pitchFamily="18" charset="0"/>
                          </a:rPr>
                          <m:t>𝒊𝒊</m:t>
                        </m:r>
                      </m:sub>
                    </m:sSub>
                    <m:r>
                      <a:rPr lang="ru-RU" sz="2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𝒉</m:t>
                        </m:r>
                      </m:num>
                      <m:den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𝝉</m:t>
                        </m:r>
                      </m:den>
                    </m:f>
                  </m:oMath>
                </a14:m>
                <a:r>
                  <a:rPr lang="ru-RU" sz="2400" b="1" dirty="0" smtClean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k-KZ" sz="2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kk-KZ" sz="2400" b="1" i="1"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ru-RU" sz="2400" b="1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𝒉</m:t>
                        </m:r>
                      </m:num>
                      <m:den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𝝉</m:t>
                        </m:r>
                      </m:den>
                    </m:f>
                    <m:r>
                      <a:rPr lang="ru-RU" sz="2400" b="1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ru-RU" sz="2400" b="1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k-KZ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kk-KZ" sz="2400" b="1" i="1">
                            <a:latin typeface="Cambria Math" panose="02040503050406030204" pitchFamily="18" charset="0"/>
                          </a:rPr>
                          <m:t>𝒊𝒊</m:t>
                        </m:r>
                      </m:sub>
                    </m:sSub>
                    <m:r>
                      <a:rPr lang="ru-RU" sz="2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k-KZ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kk-KZ" sz="2400" b="1" i="1">
                            <a:latin typeface="Cambria Math" panose="02040503050406030204" pitchFamily="18" charset="0"/>
                          </a:rPr>
                          <m:t>𝒋𝒋</m:t>
                        </m:r>
                      </m:sub>
                    </m:sSub>
                  </m:oMath>
                </a14:m>
                <a:r>
                  <a:rPr lang="ru-RU" sz="2400" b="1" dirty="0"/>
                  <a:t>;   </a:t>
                </a:r>
                <a14:m>
                  <m:oMath xmlns:m="http://schemas.openxmlformats.org/officeDocument/2006/math">
                    <m:r>
                      <a:rPr lang="ru-RU" sz="2400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ru-RU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ru-RU" sz="2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ru-RU" sz="2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ru-RU" sz="2400" b="1" i="1">
                        <a:latin typeface="Cambria Math" panose="02040503050406030204" pitchFamily="18" charset="0"/>
                      </a:rPr>
                      <m:t>;   ∆</m:t>
                    </m:r>
                    <m:r>
                      <a:rPr lang="kk-KZ" sz="2400" b="1" i="1">
                        <a:latin typeface="Cambria Math" panose="02040503050406030204" pitchFamily="18" charset="0"/>
                      </a:rPr>
                      <m:t>𝝉</m:t>
                    </m:r>
                    <m:r>
                      <a:rPr lang="kk-KZ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kk-KZ" sz="2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kk-KZ" sz="2400" b="1" i="1">
                        <a:latin typeface="Cambria Math" panose="02040503050406030204" pitchFamily="18" charset="0"/>
                      </a:rPr>
                      <m:t>𝑬</m:t>
                    </m:r>
                    <m:r>
                      <a:rPr lang="kk-KZ" sz="2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kk-KZ" sz="2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kk-KZ" sz="2400" b="1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88" y="628030"/>
                <a:ext cx="10927645" cy="5351145"/>
              </a:xfrm>
              <a:prstGeom prst="rect">
                <a:avLst/>
              </a:prstGeom>
              <a:blipFill>
                <a:blip r:embed="rId2"/>
                <a:stretch>
                  <a:fillRect l="-893" t="-456" r="-558" b="-2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071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298221" y="541367"/>
                <a:ext cx="10622845" cy="50915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Элементная матрица для элемента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 </m:t>
                            </m:r>
                            <m:r>
                              <a:rPr lang="en-US" sz="2400" b="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имеет вид 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k-KZ" sz="2000" b="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kk-KZ" sz="2000" b="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  <m:r>
                                  <a:rPr lang="kk-KZ" sz="2000" b="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kk-KZ" sz="2000" b="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  <m:sup>
                            <m:r>
                              <a:rPr lang="kk-KZ" sz="20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e>
                    </m:d>
                    <m:r>
                      <a:rPr lang="kk-KZ" sz="2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eqArr>
                              <m:eqArrPr>
                                <m:ctrlP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eqArrPr>
                              <m:e>
                                <m:eqArr>
                                  <m:eqArrPr>
                                    <m:ctrlP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eqArrPr>
                                  <m:e>
                                    <m:eqArr>
                                      <m:eqArrPr>
                                        <m:ctrlPr>
                                          <a:rPr lang="ru-RU" sz="2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eqArrPr>
                                      <m:e>
                                        <m:sSub>
                                          <m:sSubPr>
                                            <m:ctrlPr>
                                              <a:rPr lang="ru-RU" sz="20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kk-KZ" sz="2000" b="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kk-KZ" sz="2000" b="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𝑖𝑖</m:t>
                                            </m:r>
                                          </m:sub>
                                        </m:sSub>
                                        <m:r>
                                          <a:rPr lang="kk-KZ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               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20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kk-KZ" sz="2000" b="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kk-KZ" sz="2000" b="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  <m:r>
                                          <a:rPr lang="kk-KZ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                 </m:t>
                                        </m:r>
                                        <m:r>
                                          <a:rPr lang="ru-RU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kk-KZ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                …            0</m:t>
                                        </m:r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ru-RU" sz="20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kk-KZ" sz="2000" b="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kk-KZ" sz="2000" b="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𝑗𝑖</m:t>
                                            </m:r>
                                          </m:sub>
                                        </m:sSub>
                                        <m:r>
                                          <a:rPr lang="kk-KZ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            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20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kk-KZ" sz="2000" b="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kk-KZ" sz="2000" b="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𝑗𝑗</m:t>
                                            </m:r>
                                          </m:sub>
                                        </m:sSub>
                                        <m:r>
                                          <a:rPr lang="kk-KZ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20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kk-KZ" sz="2000" b="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kk-KZ" sz="2000" b="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𝑖𝑖</m:t>
                                            </m:r>
                                          </m:sub>
                                        </m:sSub>
                                        <m:r>
                                          <a:rPr lang="kk-KZ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        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20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kk-KZ" sz="2000" b="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kk-KZ" sz="2000" b="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  <m:r>
                                          <a:rPr lang="kk-KZ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               …             0</m:t>
                                        </m:r>
                                      </m:e>
                                    </m:eqArr>
                                  </m:e>
                                  <m:e>
                                    <m:r>
                                      <a:rPr lang="ru-RU" sz="2000" b="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   0        </m:t>
                                    </m:r>
                                    <m:r>
                                      <a:rPr lang="kk-KZ" sz="2000" b="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      </m:t>
                                    </m:r>
                                    <m:sSub>
                                      <m:sSubPr>
                                        <m:ctrlPr>
                                          <a:rPr lang="ru-RU" sz="2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kk-KZ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kk-KZ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𝑗𝑖</m:t>
                                        </m:r>
                                      </m:sub>
                                    </m:sSub>
                                    <m:r>
                                      <a:rPr lang="kk-KZ" sz="2000" b="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             </m:t>
                                    </m:r>
                                    <m:sSub>
                                      <m:sSubPr>
                                        <m:ctrlPr>
                                          <a:rPr lang="ru-RU" sz="2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kk-KZ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kk-KZ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𝑗𝑗</m:t>
                                        </m:r>
                                      </m:sub>
                                    </m:sSub>
                                    <m:r>
                                      <a:rPr lang="kk-KZ" sz="2000" b="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ru-RU" sz="2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kk-KZ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kk-KZ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𝑖𝑖</m:t>
                                        </m:r>
                                      </m:sub>
                                    </m:sSub>
                                    <m:r>
                                      <a:rPr lang="kk-KZ" sz="2000" b="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       </m:t>
                                    </m:r>
                                    <m:sSub>
                                      <m:sSubPr>
                                        <m:ctrlPr>
                                          <a:rPr lang="ru-RU" sz="2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kk-KZ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kk-KZ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r>
                                      <a:rPr lang="kk-KZ" sz="2000" b="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           0  </m:t>
                                    </m:r>
                                  </m:e>
                                </m:eqArr>
                              </m:e>
                              <m:e>
                                <m:r>
                                  <a:rPr lang="ru-RU" sz="2000" b="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 </m:t>
                                </m:r>
                              </m:e>
                              <m:e>
                                <m:r>
                                  <a:rPr lang="ru-RU" sz="2000" b="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                …                     …                …           </m:t>
                                </m:r>
                              </m:e>
                            </m:eqArr>
                          </m:e>
                          <m:e>
                            <m:r>
                              <a:rPr lang="ru-RU" sz="20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</m:t>
                            </m:r>
                          </m:e>
                          <m:e>
                            <m:r>
                              <a:rPr lang="ru-RU" sz="2000" b="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</m:t>
                            </m:r>
                            <m:sSub>
                              <m:sSubPr>
                                <m:ctrlP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k-KZ" sz="2000" b="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kk-KZ" sz="2000" b="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𝑗𝑖</m:t>
                                </m:r>
                              </m:sub>
                            </m:sSub>
                            <m:r>
                              <a:rPr lang="ru-RU" sz="2000" b="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         </m:t>
                            </m:r>
                            <m:sSub>
                              <m:sSubPr>
                                <m:ctrlP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k-KZ" sz="2000" b="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kk-KZ" sz="2000" b="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𝑗𝑗</m:t>
                                </m:r>
                              </m:sub>
                            </m:sSub>
                            <m:r>
                              <a:rPr lang="ru-RU" sz="2000" b="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    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kk-KZ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 если </a:t>
                </a:r>
                <a:r>
                  <a:rPr lang="kk-KZ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kk-KZ" sz="2400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kk-KZ" sz="2400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kk-KZ" sz="2400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𝑙</m:t>
                    </m:r>
                    <m:r>
                      <a:rPr lang="kk-KZ" sz="2400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kk-KZ" sz="2400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kk-KZ" sz="2400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kk-KZ" sz="2400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𝑗</m:t>
                    </m:r>
                  </m:oMath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k-KZ" sz="2000" b="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kk-KZ" sz="2000" b="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  <m:r>
                                  <a:rPr lang="kk-KZ" sz="2000" b="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kk-KZ" sz="2000" b="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  <m:sup>
                            <m:r>
                              <a:rPr lang="kk-KZ" sz="20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e>
                    </m:d>
                    <m:r>
                      <a:rPr lang="kk-KZ" sz="20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eqArr>
                              <m:eqArrPr>
                                <m:ctrlP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eqArrPr>
                              <m:e>
                                <m:eqArr>
                                  <m:eqArrPr>
                                    <m:ctrlP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eqArrPr>
                                  <m:e>
                                    <m:eqArr>
                                      <m:eqArrPr>
                                        <m:ctrlPr>
                                          <a:rPr lang="ru-RU" sz="2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eqArrPr>
                                      <m:e>
                                        <m:sSub>
                                          <m:sSubPr>
                                            <m:ctrlPr>
                                              <a:rPr lang="ru-RU" sz="20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kk-KZ" sz="2000" b="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kk-KZ" sz="2000" b="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𝑖𝑖</m:t>
                                            </m:r>
                                          </m:sub>
                                        </m:sSub>
                                        <m:r>
                                          <a:rPr lang="kk-KZ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               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20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kk-KZ" sz="2000" b="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kk-KZ" sz="2000" b="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  <m:r>
                                          <a:rPr lang="kk-KZ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                 </m:t>
                                        </m:r>
                                        <m:r>
                                          <a:rPr lang="ru-RU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kk-KZ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                …            0</m:t>
                                        </m:r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ru-RU" sz="20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kk-KZ" sz="2000" b="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kk-KZ" sz="2000" b="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𝑗𝑖</m:t>
                                            </m:r>
                                          </m:sub>
                                        </m:sSub>
                                        <m:r>
                                          <a:rPr lang="kk-KZ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            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20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kk-KZ" sz="2000" b="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kk-KZ" sz="2000" b="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𝑗𝑗</m:t>
                                            </m:r>
                                          </m:sub>
                                        </m:sSub>
                                        <m:r>
                                          <a:rPr lang="kk-KZ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20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kk-KZ" sz="2000" b="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kk-KZ" sz="2000" b="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𝑖𝑖</m:t>
                                            </m:r>
                                          </m:sub>
                                        </m:sSub>
                                        <m:r>
                                          <a:rPr lang="kk-KZ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        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20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kk-KZ" sz="2000" b="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kk-KZ" sz="2000" b="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  <m:r>
                                          <a:rPr lang="kk-KZ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               …             0</m:t>
                                        </m:r>
                                      </m:e>
                                    </m:eqArr>
                                  </m:e>
                                  <m:e>
                                    <m:r>
                                      <a:rPr lang="ru-RU" sz="2000" b="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   0        </m:t>
                                    </m:r>
                                    <m:r>
                                      <a:rPr lang="kk-KZ" sz="2000" b="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      </m:t>
                                    </m:r>
                                    <m:sSub>
                                      <m:sSubPr>
                                        <m:ctrlPr>
                                          <a:rPr lang="ru-RU" sz="2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kk-KZ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kk-KZ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𝑗𝑖</m:t>
                                        </m:r>
                                      </m:sub>
                                    </m:sSub>
                                    <m:r>
                                      <a:rPr lang="kk-KZ" sz="2000" b="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             </m:t>
                                    </m:r>
                                    <m:sSub>
                                      <m:sSubPr>
                                        <m:ctrlPr>
                                          <a:rPr lang="ru-RU" sz="2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kk-KZ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kk-KZ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𝑗𝑗</m:t>
                                        </m:r>
                                      </m:sub>
                                    </m:sSub>
                                    <m:r>
                                      <a:rPr lang="kk-KZ" sz="2000" b="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ru-RU" sz="2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kk-KZ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kk-KZ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𝑖𝑖</m:t>
                                        </m:r>
                                      </m:sub>
                                    </m:sSub>
                                    <m:r>
                                      <a:rPr lang="kk-KZ" sz="2000" b="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       </m:t>
                                    </m:r>
                                    <m:sSub>
                                      <m:sSubPr>
                                        <m:ctrlPr>
                                          <a:rPr lang="ru-RU" sz="20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kk-KZ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kk-KZ" sz="2000" b="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r>
                                      <a:rPr lang="kk-KZ" sz="2000" b="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           0  </m:t>
                                    </m:r>
                                  </m:e>
                                </m:eqArr>
                              </m:e>
                              <m:e>
                                <m:r>
                                  <a:rPr lang="ru-RU" sz="2000" b="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 </m:t>
                                </m:r>
                              </m:e>
                              <m:e>
                                <m:r>
                                  <a:rPr lang="ru-RU" sz="2000" b="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                …                     …                …           </m:t>
                                </m:r>
                              </m:e>
                            </m:eqArr>
                          </m:e>
                          <m:e>
                            <m:r>
                              <a:rPr lang="ru-RU" sz="20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</m:t>
                            </m:r>
                          </m:e>
                          <m:e>
                            <m:r>
                              <a:rPr lang="ru-RU" sz="2000" b="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</m:t>
                            </m:r>
                            <m:sSub>
                              <m:sSubPr>
                                <m:ctrlP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k-KZ" sz="2000" b="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kk-KZ" sz="2000" b="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𝑗𝑖</m:t>
                                </m:r>
                              </m:sub>
                            </m:sSub>
                            <m:r>
                              <a:rPr lang="ru-RU" sz="2000" b="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         </m:t>
                            </m:r>
                            <m:sSub>
                              <m:sSubPr>
                                <m:ctrlP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k-KZ" sz="2000" b="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kk-KZ" sz="2000" b="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𝑗𝑗</m:t>
                                </m:r>
                              </m:sub>
                            </m:sSub>
                            <m:r>
                              <a:rPr lang="ru-RU" sz="2000" b="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    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kk-KZ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 если   </a:t>
                </a:r>
                <a14:m>
                  <m:oMath xmlns:m="http://schemas.openxmlformats.org/officeDocument/2006/math">
                    <m:r>
                      <a:rPr lang="kk-KZ" sz="2000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kk-KZ" sz="2000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kk-KZ" sz="2000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𝑙</m:t>
                    </m:r>
                    <m:r>
                      <a:rPr lang="kk-KZ" sz="2000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kk-KZ" sz="2000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kk-KZ" sz="2000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kk-KZ" sz="2000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𝑗</m:t>
                    </m:r>
                  </m:oMath>
                </a14:m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221" y="541367"/>
                <a:ext cx="10622845" cy="5091522"/>
              </a:xfrm>
              <a:prstGeom prst="rect">
                <a:avLst/>
              </a:prstGeom>
              <a:blipFill>
                <a:blip r:embed="rId2"/>
                <a:stretch>
                  <a:fillRect l="-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7167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970844" y="798873"/>
                <a:ext cx="10882489" cy="4725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Microsoft New Tai Lue" panose="020B0502040204020203" pitchFamily="34" charset="0"/>
                  </a:rPr>
                  <a:t> </a:t>
                </a:r>
                <a:r>
                  <a:rPr lang="ru-RU" sz="2400" b="1" dirty="0" smtClean="0">
                    <a:cs typeface="Microsoft New Tai Lue" panose="020B0502040204020203" pitchFamily="34" charset="0"/>
                  </a:rPr>
                  <a:t> </a:t>
                </a:r>
                <a:r>
                  <a:rPr lang="ru-RU" sz="2400" b="1" dirty="0">
                    <a:cs typeface="Microsoft New Tai Lue" panose="020B0502040204020203" pitchFamily="34" charset="0"/>
                  </a:rPr>
                  <a:t>Напишем </a:t>
                </a:r>
                <a:r>
                  <a:rPr lang="ru-RU" sz="2400" b="1" dirty="0" smtClean="0">
                    <a:cs typeface="Microsoft New Tai Lue" panose="020B0502040204020203" pitchFamily="34" charset="0"/>
                  </a:rPr>
                  <a:t>в</a:t>
                </a:r>
                <a:r>
                  <a:rPr lang="en-US" sz="2400" b="1" dirty="0" smtClean="0">
                    <a:cs typeface="Microsoft New Tai Lue" panose="020B0502040204020203" pitchFamily="34" charset="0"/>
                  </a:rPr>
                  <a:t> </a:t>
                </a:r>
                <a:r>
                  <a:rPr lang="ru-RU" sz="2400" b="1" dirty="0" smtClean="0">
                    <a:cs typeface="Microsoft New Tai Lue" panose="020B0502040204020203" pitchFamily="34" charset="0"/>
                  </a:rPr>
                  <a:t>безразмерный  вид температуры  </a:t>
                </a:r>
                <a14:m>
                  <m:oMath xmlns:m="http://schemas.openxmlformats.org/officeDocument/2006/math">
                    <m:r>
                      <a:rPr lang="ru-RU" sz="2400" b="1" i="1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ru-RU" sz="2400" b="1" dirty="0" smtClean="0">
                    <a:cs typeface="Microsoft New Tai Lue" panose="020B0502040204020203" pitchFamily="34" charset="0"/>
                  </a:rPr>
                  <a:t>(</a:t>
                </a:r>
                <a:r>
                  <a:rPr lang="en-US" sz="2400" b="1" dirty="0" smtClean="0">
                    <a:cs typeface="Microsoft New Tai Lue" panose="020B0502040204020203" pitchFamily="34" charset="0"/>
                  </a:rPr>
                  <a:t>x,t)</a:t>
                </a:r>
                <a:r>
                  <a:rPr lang="ru-RU" sz="2400" b="1" dirty="0" smtClean="0">
                    <a:cs typeface="Microsoft New Tai Lue" panose="020B0502040204020203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k-KZ" sz="2400" b="1" i="1">
                            <a:latin typeface="Cambria Math"/>
                          </a:rPr>
                          <m:t>𝑻</m:t>
                        </m:r>
                      </m:e>
                      <m:sup>
                        <m:r>
                          <a:rPr lang="kk-KZ" sz="2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k-KZ" sz="2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kk-KZ" sz="2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k-KZ" sz="2400" b="1" i="1">
                            <a:latin typeface="Cambria Math"/>
                          </a:rPr>
                          <m:t>𝒕</m:t>
                        </m:r>
                      </m:e>
                      <m:sup>
                        <m:r>
                          <a:rPr lang="kk-KZ" sz="2400" b="1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 smtClean="0">
                    <a:cs typeface="Microsoft New Tai Lue" panose="020B0502040204020203" pitchFamily="34" charset="0"/>
                  </a:rPr>
                  <a:t>:</a:t>
                </a:r>
                <a:endParaRPr lang="ru-RU" sz="2400" b="1" dirty="0">
                  <a:cs typeface="Microsoft New Tai Lue" panose="020B0502040204020203" pitchFamily="34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sz="2400" b="1" i="1">
                            <a:latin typeface="Cambria Math" panose="02040503050406030204" pitchFamily="18" charset="0"/>
                          </a:rPr>
                          <m:t>𝝏</m:t>
                        </m:r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num>
                      <m:den>
                        <m:r>
                          <a:rPr lang="kk-KZ" sz="2400" b="1" i="1">
                            <a:latin typeface="Cambria Math" panose="02040503050406030204" pitchFamily="18" charset="0"/>
                          </a:rPr>
                          <m:t>𝝏</m:t>
                        </m:r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  <m:r>
                      <a:rPr lang="kk-KZ" sz="2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k-KZ" sz="2400" b="1" i="1">
                                <a:latin typeface="Cambria Math" panose="02040503050406030204" pitchFamily="18" charset="0"/>
                              </a:rPr>
                              <m:t>𝝏</m:t>
                            </m:r>
                          </m:e>
                          <m:sup>
                            <m:r>
                              <a:rPr lang="kk-KZ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num>
                      <m:den>
                        <m:r>
                          <a:rPr lang="kk-KZ" sz="2400" b="1" i="1">
                            <a:latin typeface="Cambria Math" panose="02040503050406030204" pitchFamily="18" charset="0"/>
                          </a:rPr>
                          <m:t>𝝏</m:t>
                        </m:r>
                        <m:sSup>
                          <m:sSupPr>
                            <m:ctrlPr>
                              <a:rPr lang="ru-RU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kk-KZ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kk-KZ" sz="2400" b="1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kk-KZ" sz="2400" b="1" dirty="0">
                    <a:cs typeface="Microsoft New Tai Lue" panose="020B0502040204020203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ru-RU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ru-RU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kk-KZ" sz="2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ru-RU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kk-KZ" sz="2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𝑳</m:t>
                    </m:r>
                    <m:r>
                      <a:rPr lang="kk-KZ" sz="2400" b="1" i="1">
                        <a:latin typeface="Cambria Math" panose="02040503050406030204" pitchFamily="18" charset="0"/>
                      </a:rPr>
                      <m:t>,     </m:t>
                    </m:r>
                    <m:r>
                      <a:rPr lang="ru-RU" sz="2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kk-KZ" sz="2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kk-KZ" sz="2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kk-KZ" sz="2400" b="1" i="1">
                        <a:latin typeface="Cambria Math" panose="02040503050406030204" pitchFamily="18" charset="0"/>
                      </a:rPr>
                      <m:t>;  </m:t>
                    </m:r>
                  </m:oMath>
                </a14:m>
                <a:r>
                  <a:rPr lang="kk-KZ" sz="2400" b="1" dirty="0">
                    <a:cs typeface="Microsoft New Tai Lue" panose="020B0502040204020203" pitchFamily="34" charset="0"/>
                  </a:rPr>
                  <a:t>    </a:t>
                </a:r>
                <a:r>
                  <a:rPr lang="ru-RU" sz="2400" b="1" dirty="0">
                    <a:cs typeface="Microsoft New Tai Lue" panose="020B0502040204020203" pitchFamily="34" charset="0"/>
                  </a:rPr>
                  <a:t>    </a:t>
                </a:r>
                <a:r>
                  <a:rPr lang="en-US" sz="2400" b="1" dirty="0" smtClean="0">
                    <a:cs typeface="Microsoft New Tai Lue" panose="020B0502040204020203" pitchFamily="34" charset="0"/>
                  </a:rPr>
                  <a:t>                </a:t>
                </a:r>
                <a:r>
                  <a:rPr lang="ru-RU" sz="2400" b="1" dirty="0" smtClean="0">
                    <a:cs typeface="Microsoft New Tai Lue" panose="020B0502040204020203" pitchFamily="34" charset="0"/>
                  </a:rPr>
                  <a:t>                </a:t>
                </a:r>
                <a:r>
                  <a:rPr lang="kk-KZ" sz="2400" b="1" dirty="0" smtClean="0">
                    <a:cs typeface="Microsoft New Tai Lue" panose="020B0502040204020203" pitchFamily="34" charset="0"/>
                  </a:rPr>
                  <a:t>   </a:t>
                </a:r>
                <a:r>
                  <a:rPr lang="kk-KZ" sz="2400" b="1" dirty="0">
                    <a:cs typeface="Microsoft New Tai Lue" panose="020B0502040204020203" pitchFamily="34" charset="0"/>
                  </a:rPr>
                  <a:t>(</a:t>
                </a:r>
                <a:r>
                  <a:rPr lang="ru-RU" sz="2400" b="1" dirty="0">
                    <a:cs typeface="Microsoft New Tai Lue" panose="020B0502040204020203" pitchFamily="34" charset="0"/>
                  </a:rPr>
                  <a:t>1</a:t>
                </a:r>
                <a:r>
                  <a:rPr lang="ru-RU" sz="2400" b="1" dirty="0" smtClean="0">
                    <a:cs typeface="Microsoft New Tai Lue" panose="020B0502040204020203" pitchFamily="34" charset="0"/>
                  </a:rPr>
                  <a:t>)</a:t>
                </a:r>
                <a:endParaRPr lang="en-US" sz="2400" b="1" dirty="0" smtClean="0">
                  <a:cs typeface="Microsoft New Tai Lue" panose="020B05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2400" b="1" i="1">
                        <a:latin typeface="Cambria Math" panose="02040503050406030204" pitchFamily="18" charset="0"/>
                      </a:rPr>
                      <m:t>𝒖</m:t>
                    </m:r>
                    <m:d>
                      <m:d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kk-KZ" sz="2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kk-KZ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kk-KZ" sz="2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kk-KZ" sz="2400" b="1" i="1">
                        <a:latin typeface="Cambria Math" panose="02040503050406030204" pitchFamily="18" charset="0"/>
                      </a:rPr>
                      <m:t> (или </m:t>
                    </m:r>
                    <m:r>
                      <a:rPr lang="kk-KZ" sz="2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kk-KZ" sz="2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kk-KZ" sz="2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kk-KZ" sz="2400" b="1" i="1">
                        <a:latin typeface="Cambria Math" panose="02040503050406030204" pitchFamily="18" charset="0"/>
                      </a:rPr>
                      <m:t>),</m:t>
                    </m:r>
                  </m:oMath>
                </a14:m>
                <a:r>
                  <a:rPr lang="kk-KZ" sz="2400" b="1" dirty="0">
                    <a:cs typeface="Microsoft New Tai Lue" panose="020B0502040204020203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ru-RU" sz="2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kk-KZ" sz="2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ru-RU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kk-KZ" sz="2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kk-KZ" sz="2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kk-KZ" sz="2400" b="1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kk-KZ" sz="2400" b="1" dirty="0">
                    <a:cs typeface="Microsoft New Tai Lue" panose="020B0502040204020203" pitchFamily="34" charset="0"/>
                  </a:rPr>
                  <a:t>             </a:t>
                </a:r>
                <a:r>
                  <a:rPr lang="en-US" sz="2400" b="1" dirty="0" smtClean="0">
                    <a:cs typeface="Microsoft New Tai Lue" panose="020B0502040204020203" pitchFamily="34" charset="0"/>
                  </a:rPr>
                  <a:t>             </a:t>
                </a:r>
                <a:r>
                  <a:rPr lang="kk-KZ" sz="2400" b="1" dirty="0" smtClean="0">
                    <a:cs typeface="Microsoft New Tai Lue" panose="020B0502040204020203" pitchFamily="34" charset="0"/>
                  </a:rPr>
                  <a:t>                 </a:t>
                </a:r>
                <a:r>
                  <a:rPr lang="kk-KZ" sz="2400" b="1" dirty="0">
                    <a:cs typeface="Microsoft New Tai Lue" panose="020B0502040204020203" pitchFamily="34" charset="0"/>
                  </a:rPr>
                  <a:t>(2)</a:t>
                </a:r>
                <a:endParaRPr lang="ru-RU" sz="2400" b="1" dirty="0">
                  <a:cs typeface="Microsoft New Tai Lue" panose="020B0502040204020203" pitchFamily="34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sz="2400" b="1" i="1">
                            <a:latin typeface="Cambria Math" panose="02040503050406030204" pitchFamily="18" charset="0"/>
                          </a:rPr>
                          <m:t>𝝏</m:t>
                        </m:r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num>
                      <m:den>
                        <m:r>
                          <a:rPr lang="kk-KZ" sz="2400" b="1" i="1">
                            <a:latin typeface="Cambria Math" panose="02040503050406030204" pitchFamily="18" charset="0"/>
                          </a:rPr>
                          <m:t>𝝏</m:t>
                        </m:r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d>
                      <m:d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kk-KZ" sz="2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kk-KZ" sz="2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kk-KZ" sz="24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2400" b="1" i="1" dirty="0">
                    <a:cs typeface="Microsoft New Tai Lue" panose="020B0502040204020203" pitchFamily="34" charset="0"/>
                  </a:rPr>
                  <a:t>      </a:t>
                </a:r>
                <a:r>
                  <a:rPr lang="ru-RU" sz="2400" b="1" dirty="0">
                    <a:cs typeface="Microsoft New Tai Lue" panose="020B0502040204020203" pitchFamily="34" charset="0"/>
                  </a:rPr>
                  <a:t>  (или  </a:t>
                </a:r>
                <a14:m>
                  <m:oMath xmlns:m="http://schemas.openxmlformats.org/officeDocument/2006/math">
                    <m:r>
                      <a:rPr lang="ru-RU" sz="2400" b="1" i="1">
                        <a:latin typeface="Cambria Math" panose="02040503050406030204" pitchFamily="18" charset="0"/>
                      </a:rPr>
                      <m:t>𝒖</m:t>
                    </m:r>
                    <m:d>
                      <m:d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k-KZ" sz="2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kk-KZ" sz="2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kk-KZ" sz="2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ru-RU" sz="2400" b="1" i="1">
                        <a:latin typeface="Cambria Math" panose="02040503050406030204" pitchFamily="18" charset="0"/>
                      </a:rPr>
                      <m:t> (или</m:t>
                    </m:r>
                    <m:r>
                      <a:rPr lang="kk-KZ" sz="2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kk-KZ" sz="2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kk-KZ" sz="2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kk-KZ" sz="2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kk-KZ" sz="2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k-KZ" sz="2400" b="1" dirty="0">
                    <a:cs typeface="Microsoft New Tai Lue" panose="020B0502040204020203" pitchFamily="34" charset="0"/>
                  </a:rPr>
                  <a:t> </a:t>
                </a:r>
                <a:r>
                  <a:rPr lang="ru-RU" sz="2400" b="1" dirty="0">
                    <a:cs typeface="Microsoft New Tai Lue" panose="020B0502040204020203" pitchFamily="34" charset="0"/>
                  </a:rPr>
                  <a:t>)</a:t>
                </a:r>
                <a:r>
                  <a:rPr lang="ru-RU" sz="2400" b="1" i="1" dirty="0">
                    <a:cs typeface="Microsoft New Tai Lue" panose="020B0502040204020203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ru-RU" sz="2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kk-KZ" sz="2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kk-KZ" sz="2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kk-KZ" sz="2400" b="1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ru-RU" sz="2400" b="1" i="1" dirty="0">
                    <a:cs typeface="Microsoft New Tai Lue" panose="020B0502040204020203" pitchFamily="34" charset="0"/>
                  </a:rPr>
                  <a:t>    </a:t>
                </a:r>
                <a:r>
                  <a:rPr lang="ru-RU" sz="2400" b="1" i="1" dirty="0" smtClean="0">
                    <a:cs typeface="Microsoft New Tai Lue" panose="020B0502040204020203" pitchFamily="34" charset="0"/>
                  </a:rPr>
                  <a:t>   </a:t>
                </a:r>
                <a:r>
                  <a:rPr lang="kk-KZ" sz="2400" b="1" dirty="0">
                    <a:cs typeface="Microsoft New Tai Lue" panose="020B0502040204020203" pitchFamily="34" charset="0"/>
                  </a:rPr>
                  <a:t>(</a:t>
                </a:r>
                <a:r>
                  <a:rPr lang="ru-RU" sz="2400" b="1" dirty="0">
                    <a:cs typeface="Microsoft New Tai Lue" panose="020B0502040204020203" pitchFamily="34" charset="0"/>
                  </a:rPr>
                  <a:t>3</a:t>
                </a:r>
                <a:r>
                  <a:rPr lang="kk-KZ" sz="2400" b="1" dirty="0">
                    <a:cs typeface="Microsoft New Tai Lue" panose="020B0502040204020203" pitchFamily="34" charset="0"/>
                  </a:rPr>
                  <a:t>)</a:t>
                </a:r>
                <a:endParaRPr lang="ru-RU" sz="2400" b="1" dirty="0">
                  <a:cs typeface="Microsoft New Tai Lue" panose="020B05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2400" b="1" i="1">
                        <a:latin typeface="Cambria Math" panose="02040503050406030204" pitchFamily="18" charset="0"/>
                      </a:rPr>
                      <m:t>𝒖</m:t>
                    </m:r>
                    <m:d>
                      <m:d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kk-KZ" sz="2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kk-KZ" sz="2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  <m:r>
                      <a:rPr lang="kk-KZ" sz="2400" b="1" i="1">
                        <a:latin typeface="Cambria Math" panose="02040503050406030204" pitchFamily="18" charset="0"/>
                      </a:rPr>
                      <m:t> (или </m:t>
                    </m:r>
                    <m:r>
                      <a:rPr lang="kk-KZ" sz="2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kk-KZ" sz="2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kk-KZ" sz="2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kk-KZ" sz="2400" b="1" i="1">
                        <a:latin typeface="Cambria Math" panose="02040503050406030204" pitchFamily="18" charset="0"/>
                      </a:rPr>
                      <m:t>),</m:t>
                    </m:r>
                  </m:oMath>
                </a14:m>
                <a:r>
                  <a:rPr lang="ru-RU" sz="2400" b="1" dirty="0">
                    <a:cs typeface="Microsoft New Tai Lue" panose="020B0502040204020203" pitchFamily="34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ru-RU" sz="2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kk-KZ" sz="2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kk-KZ" sz="2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kk-KZ" sz="2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400" b="1" dirty="0">
                    <a:cs typeface="Microsoft New Tai Lue" panose="020B0502040204020203" pitchFamily="34" charset="0"/>
                  </a:rPr>
                  <a:t>                         </a:t>
                </a:r>
                <a:r>
                  <a:rPr lang="en-US" sz="2400" b="1" dirty="0" smtClean="0">
                    <a:cs typeface="Microsoft New Tai Lue" panose="020B0502040204020203" pitchFamily="34" charset="0"/>
                  </a:rPr>
                  <a:t>            </a:t>
                </a:r>
                <a:r>
                  <a:rPr lang="ru-RU" sz="2400" b="1" dirty="0" smtClean="0">
                    <a:cs typeface="Microsoft New Tai Lue" panose="020B0502040204020203" pitchFamily="34" charset="0"/>
                  </a:rPr>
                  <a:t>           </a:t>
                </a:r>
                <a:r>
                  <a:rPr lang="ru-RU" sz="2400" b="1" dirty="0">
                    <a:cs typeface="Microsoft New Tai Lue" panose="020B0502040204020203" pitchFamily="34" charset="0"/>
                  </a:rPr>
                  <a:t>(4</a:t>
                </a:r>
                <a:r>
                  <a:rPr lang="ru-RU" sz="2400" b="1" dirty="0" smtClean="0">
                    <a:cs typeface="Microsoft New Tai Lue" panose="020B0502040204020203" pitchFamily="34" charset="0"/>
                  </a:rPr>
                  <a:t>)</a:t>
                </a:r>
                <a:endParaRPr lang="en-US" sz="2400" b="1" dirty="0" smtClean="0">
                  <a:cs typeface="Microsoft New Tai Lue" panose="020B0502040204020203" pitchFamily="34" charset="0"/>
                </a:endParaRPr>
              </a:p>
              <a:p>
                <a:endParaRPr lang="en-US" sz="2400" b="1" dirty="0" smtClean="0">
                  <a:cs typeface="Microsoft New Tai Lue" panose="020B0502040204020203" pitchFamily="34" charset="0"/>
                </a:endParaRPr>
              </a:p>
              <a:p>
                <a:r>
                  <a:rPr lang="ru-RU" sz="2400" b="1" dirty="0"/>
                  <a:t> Вариационная формулировка. Если уравнение (1) имеет решение, то из всех значений, которые сообщают квадратичному </a:t>
                </a:r>
                <a:r>
                  <a:rPr lang="ru-RU" sz="2400" b="1" dirty="0" smtClean="0"/>
                  <a:t>функционалу</a:t>
                </a:r>
                <a:endParaRPr lang="en-US" sz="2400" b="1" dirty="0" smtClean="0"/>
              </a:p>
              <a:p>
                <a:endParaRPr lang="ru-RU" sz="2400" b="1" dirty="0"/>
              </a:p>
              <a:p>
                <a:r>
                  <a:rPr lang="ru-RU" sz="2400" b="1" dirty="0"/>
                  <a:t>                      </a:t>
                </a:r>
                <a14:m>
                  <m:oMath xmlns:m="http://schemas.openxmlformats.org/officeDocument/2006/math">
                    <m:r>
                      <a:rPr lang="ru-RU" sz="2400" b="1" i="1">
                        <a:latin typeface="Cambria Math" panose="02040503050406030204" pitchFamily="18" charset="0"/>
                      </a:rPr>
                      <m:t>𝑱</m:t>
                    </m:r>
                    <m:r>
                      <a:rPr lang="ru-RU" sz="2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nary>
                      <m:naryPr>
                        <m:limLoc m:val="subSup"/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ru-RU" sz="2400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ru-RU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ru-RU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ru-RU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  <m:t>𝒖</m:t>
                                        </m:r>
                                      </m:e>
                                    </m:acc>
                                  </m:num>
                                  <m:den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𝒅𝒙</m:t>
                                    </m:r>
                                  </m:den>
                                </m:f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ru-RU" sz="2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  <m:f>
                              <m:f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  <m:t>𝝏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ru-RU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2400" b="1" i="1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</m:acc>
                              </m:num>
                              <m:den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  <m:t>𝝏</m:t>
                                </m:r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den>
                            </m:f>
                          </m:e>
                        </m:d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ru-RU" sz="2400" b="1" dirty="0" smtClean="0"/>
                  <a:t>,</a:t>
                </a:r>
                <a:r>
                  <a:rPr lang="en-US" sz="2400" b="1" dirty="0" smtClean="0"/>
                  <a:t>          (</a:t>
                </a:r>
                <a:r>
                  <a:rPr lang="ru-RU" sz="2400" b="1" dirty="0" smtClean="0"/>
                  <a:t> </a:t>
                </a:r>
                <a14:m>
                  <m:oMath xmlns:m="http://schemas.openxmlformats.org/officeDocument/2006/math">
                    <m:r>
                      <a:rPr lang="ru-RU" sz="2400" b="1" i="1"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sz="2400" b="1" dirty="0" smtClean="0"/>
                  <a:t>=1</a:t>
                </a:r>
                <a:r>
                  <a:rPr lang="ru-RU" sz="2400" b="1" dirty="0" smtClean="0"/>
                  <a:t> </a:t>
                </a:r>
                <a:r>
                  <a:rPr lang="en-US" sz="2400" b="1" dirty="0" smtClean="0"/>
                  <a:t>)</a:t>
                </a:r>
                <a:r>
                  <a:rPr lang="ru-RU" sz="2400" b="1" dirty="0" smtClean="0"/>
                  <a:t>                           </a:t>
                </a:r>
                <a:r>
                  <a:rPr lang="ru-RU" sz="2400" b="1" dirty="0"/>
                  <a:t>(5)                         </a:t>
                </a:r>
              </a:p>
              <a:p>
                <a:r>
                  <a:rPr lang="ru-RU" sz="2400" b="1" dirty="0"/>
                  <a:t>наименьшее значение будет решением.   </a:t>
                </a:r>
                <a:endParaRPr lang="ru-RU" sz="2400" b="1" dirty="0">
                  <a:cs typeface="Microsoft New Tai Lue" panose="020B0502040204020203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844" y="798873"/>
                <a:ext cx="10882489" cy="4725333"/>
              </a:xfrm>
              <a:prstGeom prst="rect">
                <a:avLst/>
              </a:prstGeom>
              <a:blipFill>
                <a:blip r:embed="rId2"/>
                <a:stretch>
                  <a:fillRect l="-840" t="-1032" b="-19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0110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40267" y="578348"/>
                <a:ext cx="10814755" cy="59615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Область задачи  </a:t>
                </a:r>
                <a14:m>
                  <m:oMath xmlns:m="http://schemas.openxmlformats.org/officeDocument/2006/math"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ru-RU" sz="24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𝑳</m:t>
                    </m:r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разбиваем на  конечные элементы и запишем функционал (5) в виде суммы элементных интегралов</a:t>
                </a:r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r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𝑱</m:t>
                    </m:r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sup>
                      <m:e>
                        <m:sSup>
                          <m:sSupPr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kk-KZ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𝑱</m:t>
                            </m:r>
                          </m:e>
                          <m:sup>
                            <m:r>
                              <a:rPr lang="kk-KZ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sup>
                        </m:sSup>
                      </m:e>
                    </m:nary>
                  </m:oMath>
                </a14:m>
                <a:r>
                  <a:rPr lang="kk-KZ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   </a:t>
                </a: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</a:t>
                </a:r>
                <a:r>
                  <a:rPr lang="kk-KZ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(6)</a:t>
                </a:r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kk-KZ" sz="24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sSup>
                      <m:sSupPr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kk-KZ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𝑱</m:t>
                        </m:r>
                      </m:e>
                      <m:sup>
                        <m:r>
                          <a:rPr lang="kk-KZ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p>
                    </m:sSup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элементный вклад определяемый равенством</a:t>
                </a:r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r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kk-KZ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𝑱</m:t>
                        </m:r>
                      </m:e>
                      <m:sup>
                        <m:r>
                          <a:rPr lang="kk-KZ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p>
                    </m:sSup>
                    <m:r>
                      <a:rPr lang="kk-KZ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kk-KZ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kk-KZ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nary>
                      <m:naryPr>
                        <m:limLoc m:val="undOvr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4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ru-RU" sz="2400" b="1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ru-RU" sz="2400" b="1" i="1"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kk-KZ" sz="2400" b="1" i="1"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𝒅</m:t>
                                            </m:r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ru-RU" sz="2400" b="1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kk-KZ" sz="2400" b="1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𝒖</m:t>
                                                </m:r>
                                              </m:e>
                                            </m:acc>
                                          </m:num>
                                          <m:den>
                                            <m:r>
                                              <a:rPr lang="kk-KZ" sz="2400" b="1" i="1"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𝒅𝒙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kk-KZ" sz="24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kk-KZ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kk-KZ" sz="2400" b="1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kk-KZ" sz="24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𝒖</m:t>
                                    </m:r>
                                  </m:e>
                                </m:acc>
                                <m:f>
                                  <m:fPr>
                                    <m:ctrlPr>
                                      <a:rPr lang="ru-RU" sz="24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kk-KZ" sz="2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𝝏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ru-RU" sz="2400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kk-KZ" sz="2400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𝒖</m:t>
                                        </m:r>
                                      </m:e>
                                    </m:acc>
                                  </m:num>
                                  <m:den>
                                    <m:r>
                                      <a:rPr lang="kk-KZ" sz="2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𝝏</m:t>
                                    </m:r>
                                    <m:r>
                                      <a:rPr lang="kk-KZ" sz="2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𝒕</m:t>
                                    </m:r>
                                  </m:den>
                                </m:f>
                                <m:r>
                                  <a:rPr lang="kk-KZ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d>
                          </m:e>
                          <m:sup>
                            <m:r>
                              <a:rPr lang="kk-KZ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sup>
                        </m:sSup>
                        <m:r>
                          <a:rPr lang="kk-KZ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                           (7)</a:t>
                </a:r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Интерполяционный полином для одномерного линейного элемента </a:t>
                </a:r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r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kk-KZ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p>
                    </m:sSup>
                    <m:d>
                      <m:dPr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𝑵</m:t>
                        </m:r>
                      </m:e>
                      <m:sub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  <m:sSub>
                      <m:sSubPr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kk-KZ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</m:e>
                      <m:sub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𝑵</m:t>
                        </m:r>
                      </m:e>
                      <m:sub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</m:sub>
                    </m:sSub>
                    <m:sSub>
                      <m:sSubPr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kk-KZ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</m:e>
                      <m:sub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</m:sub>
                    </m:sSub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𝑵</m:t>
                        </m:r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kk-KZ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                              (8)</a:t>
                </a:r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Соответствующие функции формы определим соотношениями:</a:t>
                </a:r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r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𝑵</m:t>
                        </m:r>
                      </m:e>
                      <m:sub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𝒉</m:t>
                        </m:r>
                      </m:den>
                    </m:f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и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𝑵</m:t>
                        </m:r>
                      </m:e>
                      <m:sub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</m:sub>
                    </m:sSub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𝒉</m:t>
                        </m:r>
                      </m:den>
                    </m:f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(9)</a:t>
                </a:r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 длиной элемента </a:t>
                </a:r>
                <a14:m>
                  <m:oMath xmlns:m="http://schemas.openxmlformats.org/officeDocument/2006/math"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</a:t>
                </a:r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67" y="578348"/>
                <a:ext cx="10814755" cy="5961504"/>
              </a:xfrm>
              <a:prstGeom prst="rect">
                <a:avLst/>
              </a:prstGeom>
              <a:blipFill>
                <a:blip r:embed="rId2"/>
                <a:stretch>
                  <a:fillRect l="-846" t="-409" r="-902" b="-13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2333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891821" y="1009075"/>
                <a:ext cx="10826045" cy="51533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Элементный функционал (7) выразим с учетом интерполяционного полинома (8</a:t>
                </a:r>
                <a:r>
                  <a:rPr lang="ru-RU" sz="24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):</a:t>
                </a:r>
                <a:r>
                  <a:rPr lang="en-US" sz="24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ru-RU" sz="24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Запишем </a:t>
                </a: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выражения для</a:t>
                </a:r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𝒈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sup>
                        </m:sSup>
                      </m:e>
                    </m:d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𝝏</m:t>
                            </m:r>
                            <m:acc>
                              <m:accPr>
                                <m:chr m:val="̅"/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kk-KZ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𝒖</m:t>
                                </m:r>
                              </m:e>
                            </m:acc>
                          </m:num>
                          <m:den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𝝏</m:t>
                            </m:r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den>
                        </m:f>
                      </m:e>
                    </m:d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𝝏</m:t>
                                </m:r>
                                <m:sSub>
                                  <m:sSubPr>
                                    <m:ctrlPr>
                                      <a:rPr lang="ru-RU" sz="24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ru-RU" sz="24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𝝏</m:t>
                                </m:r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den>
                            </m:f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𝝏</m:t>
                                </m:r>
                                <m:sSub>
                                  <m:sSubPr>
                                    <m:ctrlPr>
                                      <a:rPr lang="ru-RU" sz="24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ru-RU" sz="24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𝝏</m:t>
                                </m:r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ru-RU" sz="24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kk-KZ" sz="24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𝒖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ru-RU" sz="24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kk-KZ" sz="24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𝒖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                            (10)</a:t>
                </a:r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Обозначим производные от функции формы в выражении (10) в виде</a:t>
                </a:r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</m:d>
                      </m:e>
                      <m:sup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p>
                    </m:sSup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𝝏</m:t>
                                </m:r>
                                <m:sSub>
                                  <m:sSubPr>
                                    <m:ctrlPr>
                                      <a:rPr lang="ru-RU" sz="24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ru-RU" sz="24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𝝏</m:t>
                                </m:r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den>
                            </m:f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𝝏</m:t>
                                </m:r>
                                <m:sSub>
                                  <m:sSubPr>
                                    <m:ctrlPr>
                                      <a:rPr lang="ru-RU" sz="24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𝝏</m:t>
                                </m:r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p>
                    </m:sSup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𝝏</m:t>
                                </m:r>
                              </m:num>
                              <m:den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𝝏</m:t>
                                </m:r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24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num>
                                  <m:den>
                                    <m:r>
                                      <a:rPr lang="ru-RU" sz="24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𝒉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𝝏</m:t>
                                </m:r>
                              </m:num>
                              <m:den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𝝏</m:t>
                                </m:r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ru-RU" sz="24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num>
                                  <m:den>
                                    <m:r>
                                      <a:rPr lang="ru-RU" sz="24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𝒉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  <m:sup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p>
                    </m:sSup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𝒉</m:t>
                            </m:r>
                          </m:den>
                        </m:f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𝒉</m:t>
                            </m:r>
                          </m:den>
                        </m:f>
                      </m:e>
                    </m:d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         </a:t>
                </a:r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</m:d>
                      </m:e>
                      <m:sup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p>
                    </m:sSup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𝒉</m:t>
                            </m:r>
                          </m:den>
                        </m:f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𝒉</m:t>
                            </m:r>
                          </m:den>
                        </m:f>
                      </m:e>
                    </m:d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                                            (11)</a:t>
                </a:r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Тогда (10) </a:t>
                </a:r>
                <a:r>
                  <a:rPr lang="ru-RU" sz="24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 учетом функции формы принимает:</a:t>
                </a:r>
                <a:r>
                  <a:rPr lang="en-US" sz="24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b="1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𝒈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sup>
                        </m:sSup>
                      </m:e>
                    </m:d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sup>
                        </m:sSup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kk-KZ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          </a:t>
                </a:r>
                <a:r>
                  <a:rPr lang="ru-RU" sz="24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</a:t>
                </a: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(12)</a:t>
                </a:r>
                <a:endParaRPr lang="ru-RU" sz="2400" b="1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821" y="1009075"/>
                <a:ext cx="10826045" cy="5153334"/>
              </a:xfrm>
              <a:prstGeom prst="rect">
                <a:avLst/>
              </a:prstGeom>
              <a:blipFill>
                <a:blip r:embed="rId2"/>
                <a:stretch>
                  <a:fillRect l="-845" t="-473" r="-901" b="-11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356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462843" y="355599"/>
                <a:ext cx="10984089" cy="61296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Использование формулы (8) и (12) позволяет записать интеграл по элементам</a:t>
                </a:r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r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kk-KZ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𝑱</m:t>
                        </m:r>
                      </m:e>
                      <m:sup>
                        <m:r>
                          <a:rPr lang="kk-KZ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p>
                    </m:sSup>
                    <m:r>
                      <a:rPr lang="kk-KZ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nary>
                      <m:naryPr>
                        <m:limLoc m:val="undOvr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  <m:sup/>
                      <m:e>
                        <m:f>
                          <m:fPr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kk-KZ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kk-KZ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nary>
                    <m:sSup>
                      <m:sSupPr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kk-KZ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𝒖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sup>
                    </m:sSup>
                    <m:sSup>
                      <m:sSupPr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𝒆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sup>
                        </m:sSup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kk-KZ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𝒅𝒙</m:t>
                    </m:r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nary>
                      <m:naryPr>
                        <m:limLoc m:val="undOvr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ru-RU" sz="24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kk-KZ" sz="24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𝒖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sup>
                        </m:sSup>
                        <m:sSup>
                          <m:sSupPr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4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𝑵</m:t>
                                    </m:r>
                                  </m:e>
                                  <m:sup>
                                    <m:r>
                                      <a:rPr lang="ru-RU" sz="24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𝒆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𝒆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begChr m:val="{"/>
                            <m:endChr m:val="}"/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𝝏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ru-RU" sz="24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kk-KZ" sz="24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𝒖</m:t>
                                    </m:r>
                                  </m:e>
                                </m:acc>
                              </m:num>
                              <m:den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𝝏</m:t>
                                </m:r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</m:den>
                            </m:f>
                          </m:e>
                        </m:d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     (13)</a:t>
                </a:r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Дифференцирование интеграла (13) по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kk-KZ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r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𝝏</m:t>
                        </m:r>
                        <m:sSup>
                          <m:sSupPr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kk-KZ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𝑱</m:t>
                            </m:r>
                          </m:e>
                          <m:sup>
                            <m:r>
                              <a:rPr lang="kk-KZ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sup>
                        </m:sSup>
                      </m:num>
                      <m:den>
                        <m:r>
                          <a:rPr lang="kk-KZ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𝝏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kk-KZ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𝒖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kk-KZ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4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𝑩</m:t>
                                    </m:r>
                                  </m:e>
                                  <m:sup>
                                    <m:r>
                                      <a:rPr lang="ru-RU" sz="24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𝒆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𝒆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begChr m:val="{"/>
                            <m:endChr m:val="}"/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kk-KZ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𝒖</m:t>
                                </m:r>
                              </m:e>
                            </m:acc>
                          </m:e>
                        </m:d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𝒅𝒙</m:t>
                        </m:r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nary>
                          <m:naryPr>
                            <m:limLoc m:val="undOvr"/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ru-RU" sz="24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ru-RU" sz="2400" b="1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2400" b="1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𝑵</m:t>
                                        </m:r>
                                      </m:e>
                                      <m:sup>
                                        <m:r>
                                          <a:rPr lang="ru-RU" sz="2400" b="1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𝒆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𝑻</m:t>
                                </m:r>
                              </m:sup>
                            </m:sSup>
                            <m:d>
                              <m:dPr>
                                <m:begChr m:val="["/>
                                <m:endChr m:val="]"/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4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𝑵</m:t>
                                    </m:r>
                                  </m:e>
                                  <m:sup>
                                    <m:r>
                                      <a:rPr lang="ru-RU" sz="24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𝒆</m:t>
                                    </m:r>
                                  </m:sup>
                                </m:sSup>
                              </m:e>
                            </m:d>
                            <m:d>
                              <m:dPr>
                                <m:begChr m:val="{"/>
                                <m:endChr m:val="}"/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ru-RU" sz="24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𝝏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ru-RU" sz="2400" b="1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kk-KZ" sz="2400" b="1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𝒖</m:t>
                                        </m:r>
                                      </m:e>
                                    </m:acc>
                                  </m:num>
                                  <m:den>
                                    <m:r>
                                      <a:rPr lang="ru-RU" sz="2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𝝏</m:t>
                                    </m:r>
                                    <m:r>
                                      <a:rPr lang="ru-RU" sz="2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𝒕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𝒅𝒙</m:t>
                            </m:r>
                          </m:e>
                        </m:nary>
                      </m:e>
                    </m:nary>
                    <m:r>
                      <a:rPr lang="kk-KZ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kk-KZ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            (14)</a:t>
                </a:r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приводит к системе линейных уравнений для элемента. Полученное линейное матричное  уравнение можно представить в общем виде следующим образом</a:t>
                </a:r>
                <a:r>
                  <a:rPr lang="ru-RU" sz="24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r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b="1" i="1">
                                <a:latin typeface="Cambria Math" panose="02040503050406030204" pitchFamily="18" charset="0"/>
                              </a:rPr>
                              <m:t>С</m:t>
                            </m:r>
                          </m:e>
                          <m:sup>
                            <m:r>
                              <a:rPr lang="ru-RU" sz="2400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p>
                        </m:sSup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1" i="1">
                                <a:latin typeface="Cambria Math" panose="02040503050406030204" pitchFamily="18" charset="0"/>
                              </a:rPr>
                              <m:t>𝝏</m:t>
                            </m:r>
                            <m:r>
                              <a:rPr lang="ru-RU" sz="2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num>
                          <m:den>
                            <m:r>
                              <a:rPr lang="ru-RU" sz="2400" b="1" i="1">
                                <a:latin typeface="Cambria Math" panose="02040503050406030204" pitchFamily="18" charset="0"/>
                              </a:rPr>
                              <m:t>𝝏</m:t>
                            </m:r>
                            <m:r>
                              <a:rPr lang="ru-RU" sz="2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den>
                        </m:f>
                      </m:e>
                    </m:d>
                    <m:r>
                      <a:rPr lang="ru-RU" sz="2400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ru-RU" sz="2400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p>
                        </m:sSup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</m:oMath>
                </a14:m>
                <a:r>
                  <a:rPr lang="ru-RU" sz="2400" b="1" dirty="0"/>
                  <a:t> 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ru-RU" sz="2400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p>
                        </m:sSup>
                      </m:e>
                    </m:d>
                  </m:oMath>
                </a14:m>
                <a:r>
                  <a:rPr lang="ru-RU" sz="2400" b="1" dirty="0"/>
                  <a:t>.    </a:t>
                </a:r>
                <a:r>
                  <a:rPr lang="ru-RU" sz="2400" b="1" dirty="0" smtClean="0"/>
                  <a:t>                                                 </a:t>
                </a:r>
                <a:r>
                  <a:rPr lang="ru-RU" sz="2400" b="1" dirty="0"/>
                  <a:t>(15)</a:t>
                </a:r>
              </a:p>
              <a:p>
                <a:pPr algn="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b="1" dirty="0"/>
                  <a:t>Здесь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b="1" i="1">
                                <a:latin typeface="Cambria Math" panose="02040503050406030204" pitchFamily="18" charset="0"/>
                              </a:rPr>
                              <m:t>С</m:t>
                            </m:r>
                          </m:e>
                          <m:sup>
                            <m:r>
                              <a:rPr lang="ru-RU" sz="2400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p>
                        </m:sSup>
                      </m:e>
                    </m:d>
                    <m:r>
                      <a:rPr lang="ru-RU" sz="2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ru-RU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b="1" i="1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p>
                                    <m:r>
                                      <a:rPr lang="ru-RU" sz="2400" b="1" i="1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ru-RU" sz="2400" b="1" i="1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ru-RU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sup>
                            </m:sSup>
                          </m:e>
                        </m:d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ru-RU" sz="2400" b="1" dirty="0"/>
                  <a:t>,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ru-RU" sz="2400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p>
                        </m:sSup>
                      </m:e>
                    </m:d>
                    <m:r>
                      <a:rPr lang="ru-RU" sz="24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2400" b="1" dirty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ru-RU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b="1" i="1"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  <m:sup>
                                    <m:r>
                                      <a:rPr lang="ru-RU" sz="2400" b="1" i="1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ru-RU" sz="2400" b="1" i="1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ru-RU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sup>
                            </m:sSup>
                          </m:e>
                        </m:d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kk-KZ" sz="2400" b="1" dirty="0"/>
                  <a:t>. </a:t>
                </a:r>
                <a:r>
                  <a:rPr lang="kk-KZ" sz="2400" b="1" dirty="0" smtClean="0"/>
                  <a:t>                </a:t>
                </a:r>
                <a:r>
                  <a:rPr lang="kk-KZ" sz="2400" b="1" dirty="0"/>
                  <a:t>(16)</a:t>
                </a:r>
                <a:endParaRPr lang="ru-RU" sz="2400" b="1" dirty="0"/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43" y="355599"/>
                <a:ext cx="10984089" cy="6129627"/>
              </a:xfrm>
              <a:prstGeom prst="rect">
                <a:avLst/>
              </a:prstGeom>
              <a:blipFill>
                <a:blip r:embed="rId2"/>
                <a:stretch>
                  <a:fillRect l="-888" t="-398" r="-8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443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711199" y="1902268"/>
                <a:ext cx="10837333" cy="3529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kk-KZ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:r>
                  <a:rPr lang="ru-RU" sz="24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Условие </a:t>
                </a: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стационарности функционала (5) в форме (14) </a:t>
                </a:r>
                <a:r>
                  <a:rPr lang="kk-KZ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 учетом представления (15) приводит к следующему матричному линейному обыкновенному дифференциальному уравнению первого порядка</a:t>
                </a:r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r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С</m:t>
                        </m:r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kk-KZ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𝝏</m:t>
                            </m:r>
                            <m:r>
                              <a:rPr lang="kk-KZ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num>
                          <m:den>
                            <m:r>
                              <a:rPr lang="kk-KZ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𝝏</m:t>
                            </m:r>
                            <m:r>
                              <a:rPr lang="kk-KZ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den>
                        </m:f>
                      </m:e>
                    </m:d>
                    <m:r>
                      <a:rPr lang="kk-KZ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kk-KZ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d>
                  </m:oMath>
                </a14:m>
                <a:r>
                  <a:rPr lang="kk-KZ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</m:d>
                  </m:oMath>
                </a14:m>
                <a:r>
                  <a:rPr lang="kk-KZ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  </a:t>
                </a: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</a:t>
                </a:r>
                <a:r>
                  <a:rPr lang="kk-KZ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(17)</a:t>
                </a:r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Здесь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С</m:t>
                        </m:r>
                      </m:e>
                    </m:d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С</m:t>
                                </m:r>
                              </m:e>
                              <m:sup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𝒆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глобальная матрица теплоемкости всей системы конечных элементов. Матрица теплопроводности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</m:d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𝒆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вектор тепловых сил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</m:d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𝒆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199" y="1902268"/>
                <a:ext cx="10837333" cy="3529043"/>
              </a:xfrm>
              <a:prstGeom prst="rect">
                <a:avLst/>
              </a:prstGeom>
              <a:blipFill>
                <a:blip r:embed="rId2"/>
                <a:stretch>
                  <a:fillRect l="-900" t="-691" r="-900" b="-240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5711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061156" y="1331663"/>
                <a:ext cx="10521244" cy="38191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Вклад каждого элемента в матрицы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С</m:t>
                        </m:r>
                      </m:e>
                    </m:d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</m:d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</m:d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выражается формулами:</a:t>
                </a:r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𝒆</m:t>
                              </m:r>
                            </m:sup>
                          </m:sSup>
                        </m:e>
                      </m:d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𝒆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ru-RU" sz="2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𝑵</m:t>
                                      </m:r>
                                    </m:e>
                                    <m:sup>
                                      <m:r>
                                        <a:rPr lang="ru-RU" sz="2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𝒆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𝑻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𝑵</m:t>
                                  </m:r>
                                </m:e>
                                <m:sup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𝒆</m:t>
                                  </m:r>
                                </m:sup>
                              </m:sSup>
                            </m:e>
                          </m:d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𝒆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ru-RU" sz="2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𝑵</m:t>
                                      </m:r>
                                    </m:e>
                                    <m:sub>
                                      <m:r>
                                        <a:rPr lang="ru-RU" sz="2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ru-RU" sz="2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𝑵</m:t>
                                      </m:r>
                                    </m:e>
                                    <m:sub>
                                      <m:r>
                                        <a:rPr lang="ru-RU" sz="2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𝒋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𝒆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sSup>
                                    <m:sSupPr>
                                      <m:ctrlPr>
                                        <a:rPr lang="ru-RU" sz="2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ru-RU" sz="24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4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𝑵</m:t>
                                          </m:r>
                                        </m:e>
                                        <m:sub>
                                          <m:r>
                                            <a:rPr lang="ru-RU" sz="24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ru-RU" sz="2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  <m:e>
                                  <m:sSub>
                                    <m:sSubPr>
                                      <m:ctrlPr>
                                        <a:rPr lang="ru-RU" sz="2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𝑵</m:t>
                                      </m:r>
                                    </m:e>
                                    <m:sub>
                                      <m:r>
                                        <a:rPr lang="ru-RU" sz="2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ru-RU" sz="2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𝑵</m:t>
                                      </m:r>
                                    </m:e>
                                    <m:sub>
                                      <m:r>
                                        <a:rPr lang="ru-RU" sz="2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𝒋</m:t>
                                      </m:r>
                                    </m:sub>
                                  </m:sSub>
                                </m:e>
                              </m:eqArr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  <m:eqArr>
                                <m:eqArrPr>
                                  <m:ctrlP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ru-RU" sz="2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𝑵</m:t>
                                      </m:r>
                                    </m:e>
                                    <m:sub>
                                      <m:r>
                                        <a:rPr lang="ru-RU" sz="2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ru-RU" sz="2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𝑵</m:t>
                                      </m:r>
                                    </m:e>
                                    <m:sub>
                                      <m:r>
                                        <a:rPr lang="ru-RU" sz="2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𝒋</m:t>
                                      </m:r>
                                    </m:sub>
                                  </m:sSub>
                                </m:e>
                                <m:e>
                                  <m:sSup>
                                    <m:sSupPr>
                                      <m:ctrlPr>
                                        <a:rPr lang="ru-RU" sz="2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ru-RU" sz="24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4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𝑵</m:t>
                                          </m:r>
                                        </m:e>
                                        <m:sub>
                                          <m:r>
                                            <a:rPr lang="ru-RU" sz="24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𝒋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ru-RU" sz="2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eqArr>
                            </m:e>
                          </m:d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𝒅𝒙</m:t>
                          </m:r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𝒉</m:t>
                              </m:r>
                            </m:num>
                            <m:den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   </m:t>
                                  </m:r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  <m:e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    </m:t>
                                  </m:r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</m:eqArr>
                            </m:e>
                          </m:d>
                        </m:e>
                      </m:nary>
                    </m:oMath>
                  </m:oMathPara>
                </a14:m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sup>
                        </m:sSup>
                      </m:e>
                    </m:d>
                  </m:oMath>
                </a14:m>
                <a:r>
                  <a:rPr lang="ru-RU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b="1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𝑩</m:t>
                                    </m:r>
                                  </m:e>
                                  <m:sup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𝒆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𝒆</m:t>
                                </m:r>
                              </m:sup>
                            </m:sSup>
                          </m:e>
                        </m:d>
                        <m: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𝒅𝒙</m:t>
                        </m:r>
                      </m:e>
                    </m:nary>
                    <m:r>
                      <a:rPr lang="kk-KZ" sz="2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kk-KZ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𝒉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  </m:t>
                                </m:r>
                                <m:f>
                                  <m:fPr>
                                    <m:ctrlP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𝒉</m:t>
                                    </m:r>
                                  </m:den>
                                </m:f>
                              </m:e>
                            </m:eqArr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𝒉</m:t>
                                </m:r>
                              </m:den>
                            </m:f>
                            <m: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f>
                              <m:fPr>
                                <m:ctrlP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𝒉</m:t>
                                </m:r>
                              </m:den>
                            </m:f>
                          </m:e>
                        </m:d>
                        <m: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𝒅𝒙</m:t>
                        </m:r>
                        <m: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nary>
                          <m:naryPr>
                            <m:limLoc m:val="undOvr"/>
                            <m:ctrlP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sub>
                          <m:sup/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ru-RU" sz="2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eqArrPr>
                                  <m:e>
                                    <m:f>
                                      <m:fPr>
                                        <m:ctrlPr>
                                          <a:rPr lang="ru-RU" sz="20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20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ru-RU" sz="20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ru-RU" sz="20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𝒉</m:t>
                                            </m:r>
                                          </m:e>
                                          <m:sup>
                                            <m:r>
                                              <a:rPr lang="ru-RU" sz="20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𝟐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   −</m:t>
                                    </m:r>
                                    <m:f>
                                      <m:fPr>
                                        <m:ctrlPr>
                                          <a:rPr lang="ru-RU" sz="20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20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ru-RU" sz="20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ru-RU" sz="20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𝒉</m:t>
                                            </m:r>
                                          </m:e>
                                          <m:sup>
                                            <m:r>
                                              <a:rPr lang="ru-RU" sz="20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𝟐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  <m:e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ru-RU" sz="20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20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ru-RU" sz="20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ru-RU" sz="20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𝒉</m:t>
                                            </m:r>
                                          </m:e>
                                          <m:sup>
                                            <m:r>
                                              <a:rPr lang="ru-RU" sz="20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𝟐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     </m:t>
                                    </m:r>
                                    <m:f>
                                      <m:fPr>
                                        <m:ctrlPr>
                                          <a:rPr lang="ru-RU" sz="20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20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ru-RU" sz="20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ru-RU" sz="20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𝒉</m:t>
                                            </m:r>
                                          </m:e>
                                          <m:sup>
                                            <m:r>
                                              <a:rPr lang="ru-RU" sz="20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𝟐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  <m:e>
                                    <m: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e>
                            </m:d>
                            <m: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𝒅𝒙</m:t>
                            </m:r>
                            <m: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</m:e>
                        </m:nary>
                      </m:e>
                    </m:nary>
                    <m:f>
                      <m:fPr>
                        <m:ctrlP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𝒉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 −</m:t>
                            </m:r>
                            <m: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    </m:t>
                            </m:r>
                            <m: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156" y="1331663"/>
                <a:ext cx="10521244" cy="3819187"/>
              </a:xfrm>
              <a:prstGeom prst="rect">
                <a:avLst/>
              </a:prstGeom>
              <a:blipFill>
                <a:blip r:embed="rId2"/>
                <a:stretch>
                  <a:fillRect l="-869" t="-638" r="-9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8695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677333" y="653369"/>
                <a:ext cx="11029245" cy="5585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Конечно-разностная аппроксимация по временной координате для уравнения нестационарной теплопроводности</a:t>
                </a:r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kk-KZ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Матричное линейное дифференциальное уравнение </a:t>
                </a: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(17) относительно неизвестного вектора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d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является одномерным уравнением по временной координате </a:t>
                </a:r>
                <a14:m>
                  <m:oMath xmlns:m="http://schemas.openxmlformats.org/officeDocument/2006/math">
                    <m:r>
                      <a:rPr lang="ru-RU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Для представления приближенного решения уравнения (17) применим одномерную схему метода конечных элементов по временной координате.  Для этого разобьем отрезок временной оси, на котором ищется решение уравнения (17) последовательностью интервалов </a:t>
                </a:r>
                <a14:m>
                  <m:oMath xmlns:m="http://schemas.openxmlformats.org/officeDocument/2006/math">
                    <m:r>
                      <a:rPr lang="ru-RU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ru-RU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𝝉</m:t>
                    </m:r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может быть различной величины. На каждом интервале определим линейный одномерный конечный элемент по времени, который имеет следующие функции формы:</a:t>
                </a:r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r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𝑵</m:t>
                        </m:r>
                      </m:e>
                      <m:sub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ru-RU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𝝉</m:t>
                    </m:r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)=(</m:t>
                    </m:r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𝝉</m:t>
                        </m:r>
                      </m:num>
                      <m:den>
                        <m:r>
                          <a:rPr lang="ru-RU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ru-RU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𝝉</m:t>
                        </m:r>
                      </m:den>
                    </m:f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и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𝑵</m:t>
                        </m:r>
                      </m:e>
                      <m:sub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</m:sub>
                    </m:sSub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ru-RU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𝝉</m:t>
                    </m:r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𝝉</m:t>
                        </m:r>
                      </m:num>
                      <m:den>
                        <m:r>
                          <a:rPr lang="ru-RU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ru-RU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𝝉</m:t>
                        </m:r>
                      </m:den>
                    </m:f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ru-RU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ru-RU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𝝉</m:t>
                        </m:r>
                        <m:r>
                          <a:rPr lang="ru-RU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≤∆</m:t>
                        </m:r>
                        <m:r>
                          <a:rPr lang="ru-RU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𝝉</m:t>
                        </m:r>
                      </m:e>
                    </m:d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          (18)</a:t>
                </a:r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3" y="653369"/>
                <a:ext cx="11029245" cy="5585312"/>
              </a:xfrm>
              <a:prstGeom prst="rect">
                <a:avLst/>
              </a:prstGeom>
              <a:blipFill>
                <a:blip r:embed="rId2"/>
                <a:stretch>
                  <a:fillRect l="-829" t="-437" r="-1437" b="-1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3127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609600" y="1214227"/>
                <a:ext cx="11176000" cy="48206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Тогда интерполяционное соотношение для вектора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d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на интервале </a:t>
                </a:r>
                <a14:m>
                  <m:oMath xmlns:m="http://schemas.openxmlformats.org/officeDocument/2006/math">
                    <m:r>
                      <a:rPr lang="ru-RU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ru-RU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𝝉</m:t>
                    </m:r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запишется</a:t>
                </a:r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𝝉</m:t>
                        </m:r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ru-RU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𝝉</m:t>
                        </m:r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𝒋</m:t>
                            </m:r>
                          </m:sub>
                        </m:sSub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ru-RU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𝝉</m:t>
                        </m:r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𝒋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                   (19)</a:t>
                </a:r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и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𝒋</m:t>
                            </m:r>
                          </m:sub>
                        </m:sSub>
                      </m:e>
                    </m:d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значения решения уравнений (14) в точках интерполяции или узлах  конечного элемента.</a:t>
                </a:r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Если закон изменения по времени вектора нагрузки в (17) близок к линейному, то справедливо интерполяционное соотношение  </a:t>
                </a:r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𝑭</m:t>
                        </m:r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𝝉</m:t>
                        </m:r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ru-RU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𝝉</m:t>
                        </m:r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begChr m:val="{"/>
                        <m:endChr m:val="}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𝒋</m:t>
                            </m:r>
                          </m:sub>
                        </m:sSub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𝒋</m:t>
                            </m:r>
                          </m:sub>
                        </m:sSub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ru-RU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𝝉</m:t>
                        </m:r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                                (20)</a:t>
                </a:r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где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𝒋</m:t>
                            </m:r>
                          </m:sub>
                        </m:sSub>
                      </m:e>
                    </m:d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значения вектора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</m:d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 узлах конечного элемента.</a:t>
                </a:r>
                <a:endParaRPr lang="ru-RU" sz="2400" b="1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214227"/>
                <a:ext cx="11176000" cy="4820615"/>
              </a:xfrm>
              <a:prstGeom prst="rect">
                <a:avLst/>
              </a:prstGeom>
              <a:blipFill>
                <a:blip r:embed="rId2"/>
                <a:stretch>
                  <a:fillRect l="-818" t="-506" r="-818" b="-11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80693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260</Words>
  <Application>Microsoft Office PowerPoint</Application>
  <PresentationFormat>Широкоэкранный</PresentationFormat>
  <Paragraphs>110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Microsoft New Tai Lue</vt:lpstr>
      <vt:lpstr>Times New Roman</vt:lpstr>
      <vt:lpstr>Тема Office</vt:lpstr>
      <vt:lpstr>Нестационарные задачи  теории теплопроводности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Нестационарные задачи  теории теплопроводности</dc:title>
  <dc:creator>Пользователь Windows</dc:creator>
  <cp:lastModifiedBy>Пользователь Windows</cp:lastModifiedBy>
  <cp:revision>33</cp:revision>
  <dcterms:created xsi:type="dcterms:W3CDTF">2026-02-11T15:20:48Z</dcterms:created>
  <dcterms:modified xsi:type="dcterms:W3CDTF">2026-02-13T12:23:41Z</dcterms:modified>
</cp:coreProperties>
</file>